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Montserrat Bold" charset="1" panose="00000800000000000000"/>
      <p:regular r:id="rId20"/>
    </p:embeddedFont>
    <p:embeddedFont>
      <p:font typeface="Open Sauce" charset="1" panose="00000500000000000000"/>
      <p:regular r:id="rId21"/>
    </p:embeddedFont>
    <p:embeddedFont>
      <p:font typeface="Montserrat" charset="1" panose="00000500000000000000"/>
      <p:regular r:id="rId22"/>
    </p:embeddedFont>
    <p:embeddedFont>
      <p:font typeface="Open Sauce Bold" charset="1" panose="00000800000000000000"/>
      <p:regular r:id="rId23"/>
    </p:embeddedFont>
    <p:embeddedFont>
      <p:font typeface="Open Sauce Bold Italics" charset="1" panose="00000800000000000000"/>
      <p:regular r:id="rId24"/>
    </p:embeddedFont>
    <p:embeddedFont>
      <p:font typeface="Open Sauce Italics" charset="1" panose="00000500000000000000"/>
      <p:regular r:id="rId25"/>
    </p:embeddedFont>
    <p:embeddedFont>
      <p:font typeface="Gladiola" charset="1" panose="000005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38.jpeg" Type="http://schemas.openxmlformats.org/officeDocument/2006/relationships/image"/><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9.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5047759" y="3749017"/>
            <a:ext cx="3240241" cy="6504134"/>
          </a:xfrm>
          <a:custGeom>
            <a:avLst/>
            <a:gdLst/>
            <a:ahLst/>
            <a:cxnLst/>
            <a:rect r="r" b="b" t="t" l="l"/>
            <a:pathLst>
              <a:path h="6504134" w="3240241">
                <a:moveTo>
                  <a:pt x="0" y="0"/>
                </a:moveTo>
                <a:lnTo>
                  <a:pt x="3240241" y="0"/>
                </a:lnTo>
                <a:lnTo>
                  <a:pt x="3240241" y="6504133"/>
                </a:lnTo>
                <a:lnTo>
                  <a:pt x="0" y="65041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032403" y="-1448305"/>
            <a:ext cx="5255597" cy="13183610"/>
            <a:chOff x="0" y="0"/>
            <a:chExt cx="1384190" cy="3472227"/>
          </a:xfrm>
        </p:grpSpPr>
        <p:sp>
          <p:nvSpPr>
            <p:cNvPr name="Freeform 4" id="4"/>
            <p:cNvSpPr/>
            <p:nvPr/>
          </p:nvSpPr>
          <p:spPr>
            <a:xfrm flipH="false" flipV="false" rot="0">
              <a:off x="0" y="0"/>
              <a:ext cx="1384190" cy="3472226"/>
            </a:xfrm>
            <a:custGeom>
              <a:avLst/>
              <a:gdLst/>
              <a:ahLst/>
              <a:cxnLst/>
              <a:rect r="r" b="b" t="t" l="l"/>
              <a:pathLst>
                <a:path h="3472226" w="1384190">
                  <a:moveTo>
                    <a:pt x="0" y="0"/>
                  </a:moveTo>
                  <a:lnTo>
                    <a:pt x="1384190" y="0"/>
                  </a:lnTo>
                  <a:lnTo>
                    <a:pt x="1384190" y="3472226"/>
                  </a:lnTo>
                  <a:lnTo>
                    <a:pt x="0" y="3472226"/>
                  </a:lnTo>
                  <a:close/>
                </a:path>
              </a:pathLst>
            </a:custGeom>
            <a:solidFill>
              <a:srgbClr val="004379"/>
            </a:solidFill>
          </p:spPr>
        </p:sp>
        <p:sp>
          <p:nvSpPr>
            <p:cNvPr name="TextBox 5" id="5"/>
            <p:cNvSpPr txBox="true"/>
            <p:nvPr/>
          </p:nvSpPr>
          <p:spPr>
            <a:xfrm>
              <a:off x="0" y="-19050"/>
              <a:ext cx="1384190" cy="3491277"/>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8467539" y="537747"/>
            <a:ext cx="9134549" cy="9134549"/>
          </a:xfrm>
          <a:custGeom>
            <a:avLst/>
            <a:gdLst/>
            <a:ahLst/>
            <a:cxnLst/>
            <a:rect r="r" b="b" t="t" l="l"/>
            <a:pathLst>
              <a:path h="9134549" w="9134549">
                <a:moveTo>
                  <a:pt x="0" y="0"/>
                </a:moveTo>
                <a:lnTo>
                  <a:pt x="9134549" y="0"/>
                </a:lnTo>
                <a:lnTo>
                  <a:pt x="9134549" y="9134549"/>
                </a:lnTo>
                <a:lnTo>
                  <a:pt x="0" y="91345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7" id="7"/>
          <p:cNvGrpSpPr>
            <a:grpSpLocks noChangeAspect="true"/>
          </p:cNvGrpSpPr>
          <p:nvPr/>
        </p:nvGrpSpPr>
        <p:grpSpPr>
          <a:xfrm rot="0">
            <a:off x="9311595" y="1381818"/>
            <a:ext cx="7446436" cy="7446406"/>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04348" t="-16004" r="-4234" b="-1323"/>
              </a:stretch>
            </a:blipFill>
          </p:spPr>
        </p:sp>
      </p:grpSp>
      <p:grpSp>
        <p:nvGrpSpPr>
          <p:cNvPr name="Group 9" id="9"/>
          <p:cNvGrpSpPr/>
          <p:nvPr/>
        </p:nvGrpSpPr>
        <p:grpSpPr>
          <a:xfrm rot="0">
            <a:off x="1028700" y="3489495"/>
            <a:ext cx="107722" cy="4820916"/>
            <a:chOff x="0" y="0"/>
            <a:chExt cx="28371" cy="1269706"/>
          </a:xfrm>
        </p:grpSpPr>
        <p:sp>
          <p:nvSpPr>
            <p:cNvPr name="Freeform 10" id="10"/>
            <p:cNvSpPr/>
            <p:nvPr/>
          </p:nvSpPr>
          <p:spPr>
            <a:xfrm flipH="false" flipV="false" rot="0">
              <a:off x="0" y="0"/>
              <a:ext cx="28371" cy="1269706"/>
            </a:xfrm>
            <a:custGeom>
              <a:avLst/>
              <a:gdLst/>
              <a:ahLst/>
              <a:cxnLst/>
              <a:rect r="r" b="b" t="t" l="l"/>
              <a:pathLst>
                <a:path h="1269706" w="28371">
                  <a:moveTo>
                    <a:pt x="0" y="0"/>
                  </a:moveTo>
                  <a:lnTo>
                    <a:pt x="28371" y="0"/>
                  </a:lnTo>
                  <a:lnTo>
                    <a:pt x="28371" y="1269706"/>
                  </a:lnTo>
                  <a:lnTo>
                    <a:pt x="0" y="1269706"/>
                  </a:lnTo>
                  <a:close/>
                </a:path>
              </a:pathLst>
            </a:custGeom>
            <a:solidFill>
              <a:srgbClr val="004379"/>
            </a:solidFill>
            <a:ln cap="sq">
              <a:noFill/>
              <a:prstDash val="solid"/>
              <a:miter/>
            </a:ln>
          </p:spPr>
        </p:sp>
        <p:sp>
          <p:nvSpPr>
            <p:cNvPr name="TextBox 11" id="11"/>
            <p:cNvSpPr txBox="true"/>
            <p:nvPr/>
          </p:nvSpPr>
          <p:spPr>
            <a:xfrm>
              <a:off x="0" y="-19050"/>
              <a:ext cx="28371" cy="1288756"/>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2" id="12"/>
          <p:cNvSpPr/>
          <p:nvPr/>
        </p:nvSpPr>
        <p:spPr>
          <a:xfrm flipH="false" flipV="false" rot="0">
            <a:off x="1136422" y="537747"/>
            <a:ext cx="3153241" cy="2013263"/>
          </a:xfrm>
          <a:custGeom>
            <a:avLst/>
            <a:gdLst/>
            <a:ahLst/>
            <a:cxnLst/>
            <a:rect r="r" b="b" t="t" l="l"/>
            <a:pathLst>
              <a:path h="2013263" w="3153241">
                <a:moveTo>
                  <a:pt x="0" y="0"/>
                </a:moveTo>
                <a:lnTo>
                  <a:pt x="3153241" y="0"/>
                </a:lnTo>
                <a:lnTo>
                  <a:pt x="3153241" y="2013263"/>
                </a:lnTo>
                <a:lnTo>
                  <a:pt x="0" y="2013263"/>
                </a:lnTo>
                <a:lnTo>
                  <a:pt x="0" y="0"/>
                </a:lnTo>
                <a:close/>
              </a:path>
            </a:pathLst>
          </a:custGeom>
          <a:blipFill>
            <a:blip r:embed="rId7"/>
            <a:stretch>
              <a:fillRect l="0" t="0" r="0" b="0"/>
            </a:stretch>
          </a:blipFill>
        </p:spPr>
      </p:sp>
      <p:sp>
        <p:nvSpPr>
          <p:cNvPr name="Freeform 13" id="13"/>
          <p:cNvSpPr/>
          <p:nvPr/>
        </p:nvSpPr>
        <p:spPr>
          <a:xfrm flipH="false" flipV="false" rot="0">
            <a:off x="5475926" y="663780"/>
            <a:ext cx="3835670" cy="1675071"/>
          </a:xfrm>
          <a:custGeom>
            <a:avLst/>
            <a:gdLst/>
            <a:ahLst/>
            <a:cxnLst/>
            <a:rect r="r" b="b" t="t" l="l"/>
            <a:pathLst>
              <a:path h="1675071" w="3835670">
                <a:moveTo>
                  <a:pt x="0" y="0"/>
                </a:moveTo>
                <a:lnTo>
                  <a:pt x="3835669" y="0"/>
                </a:lnTo>
                <a:lnTo>
                  <a:pt x="3835669" y="1675070"/>
                </a:lnTo>
                <a:lnTo>
                  <a:pt x="0" y="1675070"/>
                </a:lnTo>
                <a:lnTo>
                  <a:pt x="0" y="0"/>
                </a:lnTo>
                <a:close/>
              </a:path>
            </a:pathLst>
          </a:custGeom>
          <a:blipFill>
            <a:blip r:embed="rId8"/>
            <a:stretch>
              <a:fillRect l="0" t="0" r="0" b="0"/>
            </a:stretch>
          </a:blipFill>
        </p:spPr>
      </p:sp>
      <p:sp>
        <p:nvSpPr>
          <p:cNvPr name="TextBox 14" id="14"/>
          <p:cNvSpPr txBox="true"/>
          <p:nvPr/>
        </p:nvSpPr>
        <p:spPr>
          <a:xfrm rot="0">
            <a:off x="1387521" y="3848100"/>
            <a:ext cx="7214594" cy="1295400"/>
          </a:xfrm>
          <a:prstGeom prst="rect">
            <a:avLst/>
          </a:prstGeom>
        </p:spPr>
        <p:txBody>
          <a:bodyPr anchor="t" rtlCol="false" tIns="0" lIns="0" bIns="0" rIns="0">
            <a:spAutoFit/>
          </a:bodyPr>
          <a:lstStyle/>
          <a:p>
            <a:pPr algn="l">
              <a:lnSpc>
                <a:spcPts val="10500"/>
              </a:lnSpc>
            </a:pPr>
            <a:r>
              <a:rPr lang="en-US" sz="7500" spc="-150" b="true">
                <a:solidFill>
                  <a:srgbClr val="191919"/>
                </a:solidFill>
                <a:latin typeface="Montserrat Bold"/>
                <a:ea typeface="Montserrat Bold"/>
                <a:cs typeface="Montserrat Bold"/>
                <a:sym typeface="Montserrat Bold"/>
              </a:rPr>
              <a:t>IPS Service</a:t>
            </a:r>
          </a:p>
        </p:txBody>
      </p:sp>
      <p:sp>
        <p:nvSpPr>
          <p:cNvPr name="TextBox 15" id="15"/>
          <p:cNvSpPr txBox="true"/>
          <p:nvPr/>
        </p:nvSpPr>
        <p:spPr>
          <a:xfrm rot="0">
            <a:off x="1387521" y="5067300"/>
            <a:ext cx="7924074" cy="1419859"/>
          </a:xfrm>
          <a:prstGeom prst="rect">
            <a:avLst/>
          </a:prstGeom>
        </p:spPr>
        <p:txBody>
          <a:bodyPr anchor="t" rtlCol="false" tIns="0" lIns="0" bIns="0" rIns="0">
            <a:spAutoFit/>
          </a:bodyPr>
          <a:lstStyle/>
          <a:p>
            <a:pPr algn="l">
              <a:lnSpc>
                <a:spcPts val="5740"/>
              </a:lnSpc>
            </a:pPr>
            <a:r>
              <a:rPr lang="en-US" sz="4100" spc="-82" b="true">
                <a:solidFill>
                  <a:srgbClr val="191919"/>
                </a:solidFill>
                <a:latin typeface="Montserrat Bold"/>
                <a:ea typeface="Montserrat Bold"/>
                <a:cs typeface="Montserrat Bold"/>
                <a:sym typeface="Montserrat Bold"/>
              </a:rPr>
              <a:t>Individual Placement and </a:t>
            </a:r>
          </a:p>
          <a:p>
            <a:pPr algn="l">
              <a:lnSpc>
                <a:spcPts val="5740"/>
              </a:lnSpc>
            </a:pPr>
            <a:r>
              <a:rPr lang="en-US" sz="4100" spc="-82" b="true">
                <a:solidFill>
                  <a:srgbClr val="191919"/>
                </a:solidFill>
                <a:latin typeface="Montserrat Bold"/>
                <a:ea typeface="Montserrat Bold"/>
                <a:cs typeface="Montserrat Bold"/>
                <a:sym typeface="Montserrat Bold"/>
              </a:rPr>
              <a:t>Support Employment Stories</a:t>
            </a:r>
          </a:p>
        </p:txBody>
      </p:sp>
      <p:sp>
        <p:nvSpPr>
          <p:cNvPr name="TextBox 16" id="16"/>
          <p:cNvSpPr txBox="true"/>
          <p:nvPr/>
        </p:nvSpPr>
        <p:spPr>
          <a:xfrm rot="0">
            <a:off x="1385797" y="6439534"/>
            <a:ext cx="6832368" cy="498675"/>
          </a:xfrm>
          <a:prstGeom prst="rect">
            <a:avLst/>
          </a:prstGeom>
        </p:spPr>
        <p:txBody>
          <a:bodyPr anchor="t" rtlCol="false" tIns="0" lIns="0" bIns="0" rIns="0">
            <a:spAutoFit/>
          </a:bodyPr>
          <a:lstStyle/>
          <a:p>
            <a:pPr algn="l">
              <a:lnSpc>
                <a:spcPts val="4195"/>
              </a:lnSpc>
            </a:pPr>
            <a:r>
              <a:rPr lang="en-US" sz="3018" spc="241">
                <a:solidFill>
                  <a:srgbClr val="191919"/>
                </a:solidFill>
                <a:latin typeface="Open Sauce"/>
                <a:ea typeface="Open Sauce"/>
                <a:cs typeface="Open Sauce"/>
                <a:sym typeface="Open Sauce"/>
              </a:rPr>
              <a:t>www.pentreath.co.uk</a:t>
            </a:r>
          </a:p>
        </p:txBody>
      </p:sp>
      <p:sp>
        <p:nvSpPr>
          <p:cNvPr name="TextBox 17" id="17"/>
          <p:cNvSpPr txBox="true"/>
          <p:nvPr/>
        </p:nvSpPr>
        <p:spPr>
          <a:xfrm rot="0">
            <a:off x="1387521" y="7004223"/>
            <a:ext cx="2007188" cy="455293"/>
          </a:xfrm>
          <a:prstGeom prst="rect">
            <a:avLst/>
          </a:prstGeom>
        </p:spPr>
        <p:txBody>
          <a:bodyPr anchor="t" rtlCol="false" tIns="0" lIns="0" bIns="0" rIns="0">
            <a:spAutoFit/>
          </a:bodyPr>
          <a:lstStyle/>
          <a:p>
            <a:pPr algn="l">
              <a:lnSpc>
                <a:spcPts val="3780"/>
              </a:lnSpc>
            </a:pPr>
            <a:r>
              <a:rPr lang="en-US" sz="2700" spc="-54">
                <a:solidFill>
                  <a:srgbClr val="191919"/>
                </a:solidFill>
                <a:latin typeface="Montserrat"/>
                <a:ea typeface="Montserrat"/>
                <a:cs typeface="Montserrat"/>
                <a:sym typeface="Montserrat"/>
              </a:rPr>
              <a:t>March 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15352" y="-2473714"/>
            <a:ext cx="5578401" cy="557840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115797">
                  <a:alpha val="57647"/>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5" id="5"/>
          <p:cNvGrpSpPr/>
          <p:nvPr/>
        </p:nvGrpSpPr>
        <p:grpSpPr>
          <a:xfrm rot="0">
            <a:off x="9144000" y="1259210"/>
            <a:ext cx="783306" cy="78330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00025" cap="sq">
              <a:solidFill>
                <a:srgbClr val="004379"/>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8" id="8"/>
          <p:cNvGrpSpPr/>
          <p:nvPr/>
        </p:nvGrpSpPr>
        <p:grpSpPr>
          <a:xfrm rot="0">
            <a:off x="6615439" y="4993973"/>
            <a:ext cx="10643861" cy="3592861"/>
            <a:chOff x="0" y="0"/>
            <a:chExt cx="2803321" cy="946268"/>
          </a:xfrm>
        </p:grpSpPr>
        <p:sp>
          <p:nvSpPr>
            <p:cNvPr name="Freeform 9" id="9"/>
            <p:cNvSpPr/>
            <p:nvPr/>
          </p:nvSpPr>
          <p:spPr>
            <a:xfrm flipH="false" flipV="false" rot="0">
              <a:off x="0" y="0"/>
              <a:ext cx="2803321" cy="946268"/>
            </a:xfrm>
            <a:custGeom>
              <a:avLst/>
              <a:gdLst/>
              <a:ahLst/>
              <a:cxnLst/>
              <a:rect r="r" b="b" t="t" l="l"/>
              <a:pathLst>
                <a:path h="946268" w="2803321">
                  <a:moveTo>
                    <a:pt x="18184" y="0"/>
                  </a:moveTo>
                  <a:lnTo>
                    <a:pt x="2785137" y="0"/>
                  </a:lnTo>
                  <a:cubicBezTo>
                    <a:pt x="2795180" y="0"/>
                    <a:pt x="2803321" y="8141"/>
                    <a:pt x="2803321" y="18184"/>
                  </a:cubicBezTo>
                  <a:lnTo>
                    <a:pt x="2803321" y="928084"/>
                  </a:lnTo>
                  <a:cubicBezTo>
                    <a:pt x="2803321" y="938127"/>
                    <a:pt x="2795180" y="946268"/>
                    <a:pt x="2785137" y="946268"/>
                  </a:cubicBezTo>
                  <a:lnTo>
                    <a:pt x="18184" y="946268"/>
                  </a:lnTo>
                  <a:cubicBezTo>
                    <a:pt x="13361" y="946268"/>
                    <a:pt x="8736" y="944352"/>
                    <a:pt x="5326" y="940942"/>
                  </a:cubicBezTo>
                  <a:cubicBezTo>
                    <a:pt x="1916" y="937532"/>
                    <a:pt x="0" y="932907"/>
                    <a:pt x="0" y="928084"/>
                  </a:cubicBezTo>
                  <a:lnTo>
                    <a:pt x="0" y="18184"/>
                  </a:lnTo>
                  <a:cubicBezTo>
                    <a:pt x="0" y="13361"/>
                    <a:pt x="1916" y="8736"/>
                    <a:pt x="5326" y="5326"/>
                  </a:cubicBezTo>
                  <a:cubicBezTo>
                    <a:pt x="8736" y="1916"/>
                    <a:pt x="13361" y="0"/>
                    <a:pt x="18184" y="0"/>
                  </a:cubicBezTo>
                  <a:close/>
                </a:path>
              </a:pathLst>
            </a:custGeom>
            <a:solidFill>
              <a:srgbClr val="115797"/>
            </a:solidFill>
            <a:ln cap="rnd">
              <a:noFill/>
              <a:prstDash val="solid"/>
              <a:round/>
            </a:ln>
          </p:spPr>
        </p:sp>
        <p:sp>
          <p:nvSpPr>
            <p:cNvPr name="TextBox 10" id="10"/>
            <p:cNvSpPr txBox="true"/>
            <p:nvPr/>
          </p:nvSpPr>
          <p:spPr>
            <a:xfrm>
              <a:off x="0" y="-19050"/>
              <a:ext cx="2803321" cy="965318"/>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1" id="11"/>
          <p:cNvSpPr/>
          <p:nvPr/>
        </p:nvSpPr>
        <p:spPr>
          <a:xfrm flipH="false" flipV="false" rot="-10800000">
            <a:off x="6615439" y="8586834"/>
            <a:ext cx="10643861" cy="552671"/>
          </a:xfrm>
          <a:custGeom>
            <a:avLst/>
            <a:gdLst/>
            <a:ahLst/>
            <a:cxnLst/>
            <a:rect r="r" b="b" t="t" l="l"/>
            <a:pathLst>
              <a:path h="552671" w="10643861">
                <a:moveTo>
                  <a:pt x="0" y="0"/>
                </a:moveTo>
                <a:lnTo>
                  <a:pt x="10643861" y="0"/>
                </a:lnTo>
                <a:lnTo>
                  <a:pt x="10643861" y="552672"/>
                </a:lnTo>
                <a:lnTo>
                  <a:pt x="0" y="552672"/>
                </a:lnTo>
                <a:lnTo>
                  <a:pt x="0" y="0"/>
                </a:lnTo>
                <a:close/>
              </a:path>
            </a:pathLst>
          </a:custGeom>
          <a:blipFill>
            <a:blip r:embed="rId2">
              <a:alphaModFix amt="49000"/>
            </a:blip>
            <a:stretch>
              <a:fillRect l="-26472" t="-213673" r="-63344" b="-737331"/>
            </a:stretch>
          </a:blipFill>
        </p:spPr>
      </p:sp>
      <p:sp>
        <p:nvSpPr>
          <p:cNvPr name="TextBox 12" id="12"/>
          <p:cNvSpPr txBox="true"/>
          <p:nvPr/>
        </p:nvSpPr>
        <p:spPr>
          <a:xfrm rot="0">
            <a:off x="7382006" y="5417277"/>
            <a:ext cx="9217070" cy="3026824"/>
          </a:xfrm>
          <a:prstGeom prst="rect">
            <a:avLst/>
          </a:prstGeom>
        </p:spPr>
        <p:txBody>
          <a:bodyPr anchor="t" rtlCol="false" tIns="0" lIns="0" bIns="0" rIns="0">
            <a:spAutoFit/>
          </a:bodyPr>
          <a:lstStyle/>
          <a:p>
            <a:pPr algn="just">
              <a:lnSpc>
                <a:spcPts val="2559"/>
              </a:lnSpc>
            </a:pPr>
            <a:r>
              <a:rPr lang="en-US" sz="1599">
                <a:solidFill>
                  <a:srgbClr val="FDFBFB"/>
                </a:solidFill>
                <a:latin typeface="Open Sauce"/>
                <a:ea typeface="Open Sauce"/>
                <a:cs typeface="Open Sauce"/>
                <a:sym typeface="Open Sauce"/>
              </a:rPr>
              <a:t>Following a period of being very unwell, as I recovered, I wanted to get back to working and feel part of a ‘normal’ society again rather than ‘ill society’. Thinking about doing this, job interviews, first day at work, new co-workers was overwhelming and a real red barrier to returning to employment for me. IPS thankfully stepped in and have been there to support me and my carer throughout getting and securing a job and keeping it. I needed the encouragement and belief that I could do this and IPS gave me this in bucketloads. Thankyou! </a:t>
            </a:r>
          </a:p>
          <a:p>
            <a:pPr algn="just">
              <a:lnSpc>
                <a:spcPts val="2559"/>
              </a:lnSpc>
            </a:pPr>
            <a:r>
              <a:rPr lang="en-US" sz="1599">
                <a:solidFill>
                  <a:srgbClr val="FDFBFB"/>
                </a:solidFill>
                <a:latin typeface="Open Sauce"/>
                <a:ea typeface="Open Sauce"/>
                <a:cs typeface="Open Sauce"/>
                <a:sym typeface="Open Sauce"/>
              </a:rPr>
              <a:t>I love my job; my self-esteem is back to where it should be and the future is bright. The support I received has made all that possible. </a:t>
            </a:r>
          </a:p>
          <a:p>
            <a:pPr algn="just">
              <a:lnSpc>
                <a:spcPts val="1773"/>
              </a:lnSpc>
            </a:pPr>
          </a:p>
          <a:p>
            <a:pPr algn="just">
              <a:lnSpc>
                <a:spcPts val="1773"/>
              </a:lnSpc>
            </a:pPr>
          </a:p>
        </p:txBody>
      </p:sp>
      <p:sp>
        <p:nvSpPr>
          <p:cNvPr name="TextBox 13" id="13"/>
          <p:cNvSpPr txBox="true"/>
          <p:nvPr/>
        </p:nvSpPr>
        <p:spPr>
          <a:xfrm rot="0">
            <a:off x="106122" y="1068710"/>
            <a:ext cx="2430511" cy="3232080"/>
          </a:xfrm>
          <a:prstGeom prst="rect">
            <a:avLst/>
          </a:prstGeom>
        </p:spPr>
        <p:txBody>
          <a:bodyPr anchor="t" rtlCol="false" tIns="0" lIns="0" bIns="0" rIns="0">
            <a:spAutoFit/>
          </a:bodyPr>
          <a:lstStyle/>
          <a:p>
            <a:pPr algn="ctr">
              <a:lnSpc>
                <a:spcPts val="26007"/>
              </a:lnSpc>
              <a:spcBef>
                <a:spcPct val="0"/>
              </a:spcBef>
            </a:pPr>
            <a:r>
              <a:rPr lang="en-US" sz="20005">
                <a:solidFill>
                  <a:srgbClr val="000000"/>
                </a:solidFill>
                <a:latin typeface="Open Sauce"/>
                <a:ea typeface="Open Sauce"/>
                <a:cs typeface="Open Sauce"/>
                <a:sym typeface="Open Sauce"/>
              </a:rPr>
              <a:t>“</a:t>
            </a:r>
          </a:p>
        </p:txBody>
      </p:sp>
      <p:sp>
        <p:nvSpPr>
          <p:cNvPr name="TextBox 14" id="14"/>
          <p:cNvSpPr txBox="true"/>
          <p:nvPr/>
        </p:nvSpPr>
        <p:spPr>
          <a:xfrm rot="0">
            <a:off x="4405725" y="2592501"/>
            <a:ext cx="2430511" cy="3232080"/>
          </a:xfrm>
          <a:prstGeom prst="rect">
            <a:avLst/>
          </a:prstGeom>
        </p:spPr>
        <p:txBody>
          <a:bodyPr anchor="t" rtlCol="false" tIns="0" lIns="0" bIns="0" rIns="0">
            <a:spAutoFit/>
          </a:bodyPr>
          <a:lstStyle/>
          <a:p>
            <a:pPr algn="ctr">
              <a:lnSpc>
                <a:spcPts val="26007"/>
              </a:lnSpc>
              <a:spcBef>
                <a:spcPct val="0"/>
              </a:spcBef>
            </a:pPr>
            <a:r>
              <a:rPr lang="en-US" sz="20005">
                <a:solidFill>
                  <a:srgbClr val="000000"/>
                </a:solidFill>
                <a:latin typeface="Open Sauce"/>
                <a:ea typeface="Open Sauce"/>
                <a:cs typeface="Open Sauce"/>
                <a:sym typeface="Open Sauce"/>
              </a:rPr>
              <a:t> ”</a:t>
            </a:r>
          </a:p>
        </p:txBody>
      </p:sp>
      <p:grpSp>
        <p:nvGrpSpPr>
          <p:cNvPr name="Group 15" id="15"/>
          <p:cNvGrpSpPr/>
          <p:nvPr/>
        </p:nvGrpSpPr>
        <p:grpSpPr>
          <a:xfrm rot="0">
            <a:off x="11797917" y="2214566"/>
            <a:ext cx="1115298" cy="111529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00025" cap="sq">
              <a:solidFill>
                <a:srgbClr val="004379"/>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8" id="18"/>
          <p:cNvGrpSpPr/>
          <p:nvPr/>
        </p:nvGrpSpPr>
        <p:grpSpPr>
          <a:xfrm rot="0">
            <a:off x="-1986974" y="7354680"/>
            <a:ext cx="5578401" cy="5578401"/>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115797">
                  <a:alpha val="57647"/>
                </a:srgbClr>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sp>
        <p:nvSpPr>
          <p:cNvPr name="TextBox 21" id="21"/>
          <p:cNvSpPr txBox="true"/>
          <p:nvPr/>
        </p:nvSpPr>
        <p:spPr>
          <a:xfrm rot="0">
            <a:off x="1959987" y="1975841"/>
            <a:ext cx="3826230" cy="1878744"/>
          </a:xfrm>
          <a:prstGeom prst="rect">
            <a:avLst/>
          </a:prstGeom>
        </p:spPr>
        <p:txBody>
          <a:bodyPr anchor="t" rtlCol="false" tIns="0" lIns="0" bIns="0" rIns="0">
            <a:spAutoFit/>
          </a:bodyPr>
          <a:lstStyle/>
          <a:p>
            <a:pPr algn="just">
              <a:lnSpc>
                <a:spcPts val="2879"/>
              </a:lnSpc>
            </a:pPr>
            <a:r>
              <a:rPr lang="en-US" sz="1799">
                <a:solidFill>
                  <a:srgbClr val="000000"/>
                </a:solidFill>
                <a:latin typeface="Open Sauce"/>
                <a:ea typeface="Open Sauce"/>
                <a:cs typeface="Open Sauce"/>
                <a:sym typeface="Open Sauce"/>
              </a:rPr>
              <a:t>IPS thankfully stepped in and have been there to support me and my carer throughout getting and securing a job and keeping it.</a:t>
            </a:r>
          </a:p>
          <a:p>
            <a:pPr algn="just">
              <a:lnSpc>
                <a:spcPts val="1773"/>
              </a:lnSpc>
            </a:pPr>
          </a:p>
          <a:p>
            <a:pPr algn="just">
              <a:lnSpc>
                <a:spcPts val="1773"/>
              </a:lnSpc>
            </a:pPr>
          </a:p>
        </p:txBody>
      </p:sp>
      <p:sp>
        <p:nvSpPr>
          <p:cNvPr name="TextBox 22" id="22"/>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000000"/>
                </a:solidFill>
                <a:latin typeface="Open Sauce"/>
                <a:ea typeface="Open Sauce"/>
                <a:cs typeface="Open Sauce"/>
                <a:sym typeface="Open Sauce"/>
              </a:rPr>
              <a:t>09</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64371" y="-2474096"/>
            <a:ext cx="5578401" cy="557840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33400" cap="sq">
              <a:solidFill>
                <a:srgbClr val="FEF31A"/>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5" id="5"/>
          <p:cNvGrpSpPr/>
          <p:nvPr/>
        </p:nvGrpSpPr>
        <p:grpSpPr>
          <a:xfrm rot="0">
            <a:off x="812874" y="2187615"/>
            <a:ext cx="4638183" cy="2601429"/>
            <a:chOff x="0" y="0"/>
            <a:chExt cx="1221579" cy="685150"/>
          </a:xfrm>
        </p:grpSpPr>
        <p:sp>
          <p:nvSpPr>
            <p:cNvPr name="Freeform 6" id="6"/>
            <p:cNvSpPr/>
            <p:nvPr/>
          </p:nvSpPr>
          <p:spPr>
            <a:xfrm flipH="false" flipV="false" rot="0">
              <a:off x="0" y="0"/>
              <a:ext cx="1221579" cy="685150"/>
            </a:xfrm>
            <a:custGeom>
              <a:avLst/>
              <a:gdLst/>
              <a:ahLst/>
              <a:cxnLst/>
              <a:rect r="r" b="b" t="t" l="l"/>
              <a:pathLst>
                <a:path h="685150" w="1221579">
                  <a:moveTo>
                    <a:pt x="41729" y="0"/>
                  </a:moveTo>
                  <a:lnTo>
                    <a:pt x="1179850" y="0"/>
                  </a:lnTo>
                  <a:cubicBezTo>
                    <a:pt x="1202896" y="0"/>
                    <a:pt x="1221579" y="18683"/>
                    <a:pt x="1221579" y="41729"/>
                  </a:cubicBezTo>
                  <a:lnTo>
                    <a:pt x="1221579" y="643421"/>
                  </a:lnTo>
                  <a:cubicBezTo>
                    <a:pt x="1221579" y="654488"/>
                    <a:pt x="1217183" y="665102"/>
                    <a:pt x="1209357" y="672928"/>
                  </a:cubicBezTo>
                  <a:cubicBezTo>
                    <a:pt x="1201531" y="680753"/>
                    <a:pt x="1190917" y="685150"/>
                    <a:pt x="1179850" y="685150"/>
                  </a:cubicBezTo>
                  <a:lnTo>
                    <a:pt x="41729" y="685150"/>
                  </a:lnTo>
                  <a:cubicBezTo>
                    <a:pt x="30662" y="685150"/>
                    <a:pt x="20048" y="680753"/>
                    <a:pt x="12222" y="672928"/>
                  </a:cubicBezTo>
                  <a:cubicBezTo>
                    <a:pt x="4396" y="665102"/>
                    <a:pt x="0" y="654488"/>
                    <a:pt x="0" y="643421"/>
                  </a:cubicBezTo>
                  <a:lnTo>
                    <a:pt x="0" y="41729"/>
                  </a:lnTo>
                  <a:cubicBezTo>
                    <a:pt x="0" y="18683"/>
                    <a:pt x="18683" y="0"/>
                    <a:pt x="41729" y="0"/>
                  </a:cubicBezTo>
                  <a:close/>
                </a:path>
              </a:pathLst>
            </a:custGeom>
            <a:solidFill>
              <a:srgbClr val="115797"/>
            </a:solidFill>
            <a:ln cap="rnd">
              <a:noFill/>
              <a:prstDash val="solid"/>
              <a:round/>
            </a:ln>
          </p:spPr>
        </p:sp>
        <p:sp>
          <p:nvSpPr>
            <p:cNvPr name="TextBox 7" id="7"/>
            <p:cNvSpPr txBox="true"/>
            <p:nvPr/>
          </p:nvSpPr>
          <p:spPr>
            <a:xfrm>
              <a:off x="0" y="-19050"/>
              <a:ext cx="1221579" cy="70420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8" id="8"/>
          <p:cNvSpPr txBox="true"/>
          <p:nvPr/>
        </p:nvSpPr>
        <p:spPr>
          <a:xfrm rot="0">
            <a:off x="970120" y="2386414"/>
            <a:ext cx="4271048" cy="2082165"/>
          </a:xfrm>
          <a:prstGeom prst="rect">
            <a:avLst/>
          </a:prstGeom>
        </p:spPr>
        <p:txBody>
          <a:bodyPr anchor="t" rtlCol="false" tIns="0" lIns="0" bIns="0" rIns="0">
            <a:spAutoFit/>
          </a:bodyPr>
          <a:lstStyle/>
          <a:p>
            <a:pPr algn="ctr">
              <a:lnSpc>
                <a:spcPts val="3359"/>
              </a:lnSpc>
              <a:spcBef>
                <a:spcPct val="0"/>
              </a:spcBef>
            </a:pPr>
            <a:r>
              <a:rPr lang="en-US" sz="2400">
                <a:solidFill>
                  <a:srgbClr val="FCFDFD"/>
                </a:solidFill>
                <a:latin typeface="Open Sauce"/>
                <a:ea typeface="Open Sauce"/>
                <a:cs typeface="Open Sauce"/>
                <a:sym typeface="Open Sauce"/>
              </a:rPr>
              <a:t>“My</a:t>
            </a:r>
            <a:r>
              <a:rPr lang="en-US" sz="2400">
                <a:solidFill>
                  <a:srgbClr val="FCFDFD"/>
                </a:solidFill>
                <a:latin typeface="Open Sauce"/>
                <a:ea typeface="Open Sauce"/>
                <a:cs typeface="Open Sauce"/>
                <a:sym typeface="Open Sauce"/>
              </a:rPr>
              <a:t> Employment Specialist helped my confidence and made me feel safe and gave me security in a difficult time in my life”</a:t>
            </a:r>
          </a:p>
        </p:txBody>
      </p:sp>
      <p:grpSp>
        <p:nvGrpSpPr>
          <p:cNvPr name="Group 9" id="9"/>
          <p:cNvGrpSpPr/>
          <p:nvPr/>
        </p:nvGrpSpPr>
        <p:grpSpPr>
          <a:xfrm rot="0">
            <a:off x="7135177" y="1028700"/>
            <a:ext cx="9190332" cy="4175525"/>
            <a:chOff x="0" y="0"/>
            <a:chExt cx="2420499" cy="1099727"/>
          </a:xfrm>
        </p:grpSpPr>
        <p:sp>
          <p:nvSpPr>
            <p:cNvPr name="Freeform 10" id="10"/>
            <p:cNvSpPr/>
            <p:nvPr/>
          </p:nvSpPr>
          <p:spPr>
            <a:xfrm flipH="false" flipV="false" rot="0">
              <a:off x="0" y="0"/>
              <a:ext cx="2420499" cy="1099727"/>
            </a:xfrm>
            <a:custGeom>
              <a:avLst/>
              <a:gdLst/>
              <a:ahLst/>
              <a:cxnLst/>
              <a:rect r="r" b="b" t="t" l="l"/>
              <a:pathLst>
                <a:path h="1099727" w="2420499">
                  <a:moveTo>
                    <a:pt x="21060" y="0"/>
                  </a:moveTo>
                  <a:lnTo>
                    <a:pt x="2399439" y="0"/>
                  </a:lnTo>
                  <a:cubicBezTo>
                    <a:pt x="2405025" y="0"/>
                    <a:pt x="2410381" y="2219"/>
                    <a:pt x="2414331" y="6168"/>
                  </a:cubicBezTo>
                  <a:cubicBezTo>
                    <a:pt x="2418280" y="10118"/>
                    <a:pt x="2420499" y="15475"/>
                    <a:pt x="2420499" y="21060"/>
                  </a:cubicBezTo>
                  <a:lnTo>
                    <a:pt x="2420499" y="1078667"/>
                  </a:lnTo>
                  <a:cubicBezTo>
                    <a:pt x="2420499" y="1084252"/>
                    <a:pt x="2418280" y="1089609"/>
                    <a:pt x="2414331" y="1093558"/>
                  </a:cubicBezTo>
                  <a:cubicBezTo>
                    <a:pt x="2410381" y="1097508"/>
                    <a:pt x="2405025" y="1099727"/>
                    <a:pt x="2399439" y="1099727"/>
                  </a:cubicBezTo>
                  <a:lnTo>
                    <a:pt x="21060" y="1099727"/>
                  </a:lnTo>
                  <a:cubicBezTo>
                    <a:pt x="15475" y="1099727"/>
                    <a:pt x="10118" y="1097508"/>
                    <a:pt x="6168" y="1093558"/>
                  </a:cubicBezTo>
                  <a:cubicBezTo>
                    <a:pt x="2219" y="1089609"/>
                    <a:pt x="0" y="1084252"/>
                    <a:pt x="0" y="1078667"/>
                  </a:cubicBezTo>
                  <a:lnTo>
                    <a:pt x="0" y="21060"/>
                  </a:lnTo>
                  <a:cubicBezTo>
                    <a:pt x="0" y="15475"/>
                    <a:pt x="2219" y="10118"/>
                    <a:pt x="6168" y="6168"/>
                  </a:cubicBezTo>
                  <a:cubicBezTo>
                    <a:pt x="10118" y="2219"/>
                    <a:pt x="15475" y="0"/>
                    <a:pt x="21060" y="0"/>
                  </a:cubicBezTo>
                  <a:close/>
                </a:path>
              </a:pathLst>
            </a:custGeom>
            <a:solidFill>
              <a:srgbClr val="115797"/>
            </a:solidFill>
            <a:ln cap="rnd">
              <a:noFill/>
              <a:prstDash val="solid"/>
              <a:round/>
            </a:ln>
          </p:spPr>
        </p:sp>
        <p:sp>
          <p:nvSpPr>
            <p:cNvPr name="TextBox 11" id="11"/>
            <p:cNvSpPr txBox="true"/>
            <p:nvPr/>
          </p:nvSpPr>
          <p:spPr>
            <a:xfrm>
              <a:off x="0" y="-19050"/>
              <a:ext cx="2420499" cy="1118777"/>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2" id="12"/>
          <p:cNvSpPr/>
          <p:nvPr/>
        </p:nvSpPr>
        <p:spPr>
          <a:xfrm flipH="false" flipV="false" rot="0">
            <a:off x="13948371" y="4902833"/>
            <a:ext cx="4339629" cy="8710935"/>
          </a:xfrm>
          <a:custGeom>
            <a:avLst/>
            <a:gdLst/>
            <a:ahLst/>
            <a:cxnLst/>
            <a:rect r="r" b="b" t="t" l="l"/>
            <a:pathLst>
              <a:path h="8710935" w="4339629">
                <a:moveTo>
                  <a:pt x="0" y="0"/>
                </a:moveTo>
                <a:lnTo>
                  <a:pt x="4339629" y="0"/>
                </a:lnTo>
                <a:lnTo>
                  <a:pt x="4339629" y="8710934"/>
                </a:lnTo>
                <a:lnTo>
                  <a:pt x="0" y="87109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13" id="13"/>
          <p:cNvGrpSpPr/>
          <p:nvPr/>
        </p:nvGrpSpPr>
        <p:grpSpPr>
          <a:xfrm rot="0">
            <a:off x="1339909" y="8343220"/>
            <a:ext cx="915080" cy="91508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115797"/>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6" id="16"/>
          <p:cNvGrpSpPr/>
          <p:nvPr/>
        </p:nvGrpSpPr>
        <p:grpSpPr>
          <a:xfrm rot="0">
            <a:off x="5451057" y="4902833"/>
            <a:ext cx="1175741" cy="117574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115797"/>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9" id="19"/>
          <p:cNvGrpSpPr/>
          <p:nvPr/>
        </p:nvGrpSpPr>
        <p:grpSpPr>
          <a:xfrm rot="0">
            <a:off x="17259300" y="-450426"/>
            <a:ext cx="1531062" cy="1531062"/>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115797"/>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22" id="22"/>
          <p:cNvGrpSpPr/>
          <p:nvPr/>
        </p:nvGrpSpPr>
        <p:grpSpPr>
          <a:xfrm rot="0">
            <a:off x="4961047" y="6593763"/>
            <a:ext cx="8000330" cy="3101936"/>
            <a:chOff x="0" y="0"/>
            <a:chExt cx="2107083" cy="816971"/>
          </a:xfrm>
        </p:grpSpPr>
        <p:sp>
          <p:nvSpPr>
            <p:cNvPr name="Freeform 23" id="23"/>
            <p:cNvSpPr/>
            <p:nvPr/>
          </p:nvSpPr>
          <p:spPr>
            <a:xfrm flipH="false" flipV="false" rot="0">
              <a:off x="0" y="0"/>
              <a:ext cx="2107083" cy="816971"/>
            </a:xfrm>
            <a:custGeom>
              <a:avLst/>
              <a:gdLst/>
              <a:ahLst/>
              <a:cxnLst/>
              <a:rect r="r" b="b" t="t" l="l"/>
              <a:pathLst>
                <a:path h="816971" w="2107083">
                  <a:moveTo>
                    <a:pt x="24193" y="0"/>
                  </a:moveTo>
                  <a:lnTo>
                    <a:pt x="2082890" y="0"/>
                  </a:lnTo>
                  <a:cubicBezTo>
                    <a:pt x="2089307" y="0"/>
                    <a:pt x="2095460" y="2549"/>
                    <a:pt x="2099997" y="7086"/>
                  </a:cubicBezTo>
                  <a:cubicBezTo>
                    <a:pt x="2104534" y="11623"/>
                    <a:pt x="2107083" y="17776"/>
                    <a:pt x="2107083" y="24193"/>
                  </a:cubicBezTo>
                  <a:lnTo>
                    <a:pt x="2107083" y="792778"/>
                  </a:lnTo>
                  <a:cubicBezTo>
                    <a:pt x="2107083" y="799194"/>
                    <a:pt x="2104534" y="805348"/>
                    <a:pt x="2099997" y="809885"/>
                  </a:cubicBezTo>
                  <a:cubicBezTo>
                    <a:pt x="2095460" y="814422"/>
                    <a:pt x="2089307" y="816971"/>
                    <a:pt x="2082890" y="816971"/>
                  </a:cubicBezTo>
                  <a:lnTo>
                    <a:pt x="24193" y="816971"/>
                  </a:lnTo>
                  <a:cubicBezTo>
                    <a:pt x="17776" y="816971"/>
                    <a:pt x="11623" y="814422"/>
                    <a:pt x="7086" y="809885"/>
                  </a:cubicBezTo>
                  <a:cubicBezTo>
                    <a:pt x="2549" y="805348"/>
                    <a:pt x="0" y="799194"/>
                    <a:pt x="0" y="792778"/>
                  </a:cubicBezTo>
                  <a:lnTo>
                    <a:pt x="0" y="24193"/>
                  </a:lnTo>
                  <a:cubicBezTo>
                    <a:pt x="0" y="17776"/>
                    <a:pt x="2549" y="11623"/>
                    <a:pt x="7086" y="7086"/>
                  </a:cubicBezTo>
                  <a:cubicBezTo>
                    <a:pt x="11623" y="2549"/>
                    <a:pt x="17776" y="0"/>
                    <a:pt x="24193" y="0"/>
                  </a:cubicBezTo>
                  <a:close/>
                </a:path>
              </a:pathLst>
            </a:custGeom>
            <a:solidFill>
              <a:srgbClr val="115797"/>
            </a:solidFill>
            <a:ln cap="rnd">
              <a:noFill/>
              <a:prstDash val="solid"/>
              <a:round/>
            </a:ln>
          </p:spPr>
        </p:sp>
        <p:sp>
          <p:nvSpPr>
            <p:cNvPr name="TextBox 24" id="24"/>
            <p:cNvSpPr txBox="true"/>
            <p:nvPr/>
          </p:nvSpPr>
          <p:spPr>
            <a:xfrm>
              <a:off x="0" y="-19050"/>
              <a:ext cx="2107083" cy="836021"/>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25" id="25"/>
          <p:cNvSpPr txBox="true"/>
          <p:nvPr/>
        </p:nvSpPr>
        <p:spPr>
          <a:xfrm rot="0">
            <a:off x="5131431" y="6991166"/>
            <a:ext cx="7659562" cy="25012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Open Sauce"/>
                <a:ea typeface="Open Sauce"/>
                <a:cs typeface="Open Sauce"/>
                <a:sym typeface="Open Sauce"/>
              </a:rPr>
              <a:t>“Without </a:t>
            </a:r>
            <a:r>
              <a:rPr lang="en-US" sz="2400">
                <a:solidFill>
                  <a:srgbClr val="FFFFFF"/>
                </a:solidFill>
                <a:latin typeface="Open Sauce"/>
                <a:ea typeface="Open Sauce"/>
                <a:cs typeface="Open Sauce"/>
                <a:sym typeface="Open Sauce"/>
              </a:rPr>
              <a:t>IPS I would have struggled to even make a CV. The IPS service has helped me with interview techniques, and to find a job that I like and enjoy doing. Their great support has given me confidence to thrive in my job”</a:t>
            </a:r>
          </a:p>
          <a:p>
            <a:pPr algn="ctr">
              <a:lnSpc>
                <a:spcPts val="3359"/>
              </a:lnSpc>
              <a:spcBef>
                <a:spcPct val="0"/>
              </a:spcBef>
            </a:pPr>
          </a:p>
        </p:txBody>
      </p:sp>
      <p:sp>
        <p:nvSpPr>
          <p:cNvPr name="TextBox 26" id="26"/>
          <p:cNvSpPr txBox="true"/>
          <p:nvPr/>
        </p:nvSpPr>
        <p:spPr>
          <a:xfrm rot="0">
            <a:off x="7257715" y="1110417"/>
            <a:ext cx="8702039" cy="41776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Open Sauce"/>
                <a:ea typeface="Open Sauce"/>
                <a:cs typeface="Open Sauce"/>
                <a:sym typeface="Open Sauce"/>
              </a:rPr>
              <a:t>“My</a:t>
            </a:r>
            <a:r>
              <a:rPr lang="en-US" sz="2400">
                <a:solidFill>
                  <a:srgbClr val="FFFFFF"/>
                </a:solidFill>
                <a:latin typeface="Open Sauce"/>
                <a:ea typeface="Open Sauce"/>
                <a:cs typeface="Open Sauce"/>
                <a:sym typeface="Open Sauce"/>
              </a:rPr>
              <a:t> employment was at risk as I was too unwell. My Employment Specialist conversed with my employer and encouraged me to ‘disclose’ my condition to them, which meant that she could then ensure ‘reasonable adjustments’ were adhered to. I was supported in meetings and reviews. Situations I found myself in because of my Mental Health were resolved and I began to regain my confidence, I now negotiate with my employer independently.”</a:t>
            </a:r>
          </a:p>
          <a:p>
            <a:pPr algn="ctr">
              <a:lnSpc>
                <a:spcPts val="3359"/>
              </a:lnSpc>
              <a:spcBef>
                <a:spcPct val="0"/>
              </a:spcBef>
            </a:pPr>
          </a:p>
        </p:txBody>
      </p:sp>
      <p:sp>
        <p:nvSpPr>
          <p:cNvPr name="Freeform 27" id="27"/>
          <p:cNvSpPr/>
          <p:nvPr/>
        </p:nvSpPr>
        <p:spPr>
          <a:xfrm flipH="false" flipV="false" rot="-10800000">
            <a:off x="7135177" y="5214367"/>
            <a:ext cx="9190332" cy="552671"/>
          </a:xfrm>
          <a:custGeom>
            <a:avLst/>
            <a:gdLst/>
            <a:ahLst/>
            <a:cxnLst/>
            <a:rect r="r" b="b" t="t" l="l"/>
            <a:pathLst>
              <a:path h="552671" w="9190332">
                <a:moveTo>
                  <a:pt x="0" y="0"/>
                </a:moveTo>
                <a:lnTo>
                  <a:pt x="9190333" y="0"/>
                </a:lnTo>
                <a:lnTo>
                  <a:pt x="9190333" y="552672"/>
                </a:lnTo>
                <a:lnTo>
                  <a:pt x="0" y="552672"/>
                </a:lnTo>
                <a:lnTo>
                  <a:pt x="0" y="0"/>
                </a:lnTo>
                <a:close/>
              </a:path>
            </a:pathLst>
          </a:custGeom>
          <a:blipFill>
            <a:blip r:embed="rId4">
              <a:alphaModFix amt="49000"/>
            </a:blip>
            <a:stretch>
              <a:fillRect l="-46475" t="-213673" r="-73362" b="-737331"/>
            </a:stretch>
          </a:blipFill>
        </p:spPr>
      </p:sp>
      <p:sp>
        <p:nvSpPr>
          <p:cNvPr name="Freeform 28" id="28"/>
          <p:cNvSpPr/>
          <p:nvPr/>
        </p:nvSpPr>
        <p:spPr>
          <a:xfrm flipH="false" flipV="false" rot="-10800000">
            <a:off x="812874" y="4789043"/>
            <a:ext cx="4638183" cy="552671"/>
          </a:xfrm>
          <a:custGeom>
            <a:avLst/>
            <a:gdLst/>
            <a:ahLst/>
            <a:cxnLst/>
            <a:rect r="r" b="b" t="t" l="l"/>
            <a:pathLst>
              <a:path h="552671" w="4638183">
                <a:moveTo>
                  <a:pt x="0" y="0"/>
                </a:moveTo>
                <a:lnTo>
                  <a:pt x="4638183" y="0"/>
                </a:lnTo>
                <a:lnTo>
                  <a:pt x="4638183" y="552671"/>
                </a:lnTo>
                <a:lnTo>
                  <a:pt x="0" y="552671"/>
                </a:lnTo>
                <a:lnTo>
                  <a:pt x="0" y="0"/>
                </a:lnTo>
                <a:close/>
              </a:path>
            </a:pathLst>
          </a:custGeom>
          <a:blipFill>
            <a:blip r:embed="rId4">
              <a:alphaModFix amt="49000"/>
            </a:blip>
            <a:stretch>
              <a:fillRect l="-190233" t="-213673" r="-145364" b="-737331"/>
            </a:stretch>
          </a:blipFill>
        </p:spPr>
      </p:sp>
      <p:sp>
        <p:nvSpPr>
          <p:cNvPr name="Freeform 29" id="29"/>
          <p:cNvSpPr/>
          <p:nvPr/>
        </p:nvSpPr>
        <p:spPr>
          <a:xfrm flipH="false" flipV="false" rot="-10800000">
            <a:off x="4961047" y="9684340"/>
            <a:ext cx="8000330" cy="552671"/>
          </a:xfrm>
          <a:custGeom>
            <a:avLst/>
            <a:gdLst/>
            <a:ahLst/>
            <a:cxnLst/>
            <a:rect r="r" b="b" t="t" l="l"/>
            <a:pathLst>
              <a:path h="552671" w="8000330">
                <a:moveTo>
                  <a:pt x="0" y="0"/>
                </a:moveTo>
                <a:lnTo>
                  <a:pt x="8000330" y="0"/>
                </a:lnTo>
                <a:lnTo>
                  <a:pt x="8000330" y="552671"/>
                </a:lnTo>
                <a:lnTo>
                  <a:pt x="0" y="552671"/>
                </a:lnTo>
                <a:lnTo>
                  <a:pt x="0" y="0"/>
                </a:lnTo>
                <a:close/>
              </a:path>
            </a:pathLst>
          </a:custGeom>
          <a:blipFill>
            <a:blip r:embed="rId4">
              <a:alphaModFix amt="49000"/>
            </a:blip>
            <a:stretch>
              <a:fillRect l="-68262" t="-213673" r="-84274" b="-737331"/>
            </a:stretch>
          </a:blipFill>
        </p:spPr>
      </p:sp>
      <p:sp>
        <p:nvSpPr>
          <p:cNvPr name="TextBox 30" id="30"/>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000000"/>
                </a:solidFill>
                <a:latin typeface="Open Sauce"/>
                <a:ea typeface="Open Sauce"/>
                <a:cs typeface="Open Sauce"/>
                <a:sym typeface="Open Sauce"/>
              </a:rPr>
              <a:t>10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15797"/>
        </a:solidFill>
      </p:bgPr>
    </p:bg>
    <p:spTree>
      <p:nvGrpSpPr>
        <p:cNvPr id="1" name=""/>
        <p:cNvGrpSpPr/>
        <p:nvPr/>
      </p:nvGrpSpPr>
      <p:grpSpPr>
        <a:xfrm>
          <a:off x="0" y="0"/>
          <a:ext cx="0" cy="0"/>
          <a:chOff x="0" y="0"/>
          <a:chExt cx="0" cy="0"/>
        </a:xfrm>
      </p:grpSpPr>
      <p:sp>
        <p:nvSpPr>
          <p:cNvPr name="Freeform 2" id="2"/>
          <p:cNvSpPr/>
          <p:nvPr/>
        </p:nvSpPr>
        <p:spPr>
          <a:xfrm flipH="false" flipV="false" rot="0">
            <a:off x="-482555" y="-312987"/>
            <a:ext cx="18770555" cy="12505882"/>
          </a:xfrm>
          <a:custGeom>
            <a:avLst/>
            <a:gdLst/>
            <a:ahLst/>
            <a:cxnLst/>
            <a:rect r="r" b="b" t="t" l="l"/>
            <a:pathLst>
              <a:path h="12505882" w="18770555">
                <a:moveTo>
                  <a:pt x="0" y="0"/>
                </a:moveTo>
                <a:lnTo>
                  <a:pt x="18770555" y="0"/>
                </a:lnTo>
                <a:lnTo>
                  <a:pt x="18770555" y="12505882"/>
                </a:lnTo>
                <a:lnTo>
                  <a:pt x="0" y="12505882"/>
                </a:lnTo>
                <a:lnTo>
                  <a:pt x="0" y="0"/>
                </a:lnTo>
                <a:close/>
              </a:path>
            </a:pathLst>
          </a:custGeom>
          <a:blipFill>
            <a:blip r:embed="rId2">
              <a:alphaModFix amt="55000"/>
            </a:blip>
            <a:stretch>
              <a:fillRect l="0" t="0" r="0" b="0"/>
            </a:stretch>
          </a:blipFill>
        </p:spPr>
      </p:sp>
      <p:sp>
        <p:nvSpPr>
          <p:cNvPr name="Freeform 3" id="3"/>
          <p:cNvSpPr/>
          <p:nvPr/>
        </p:nvSpPr>
        <p:spPr>
          <a:xfrm flipH="false" flipV="false" rot="0">
            <a:off x="13948371" y="3675559"/>
            <a:ext cx="4339629" cy="8710935"/>
          </a:xfrm>
          <a:custGeom>
            <a:avLst/>
            <a:gdLst/>
            <a:ahLst/>
            <a:cxnLst/>
            <a:rect r="r" b="b" t="t" l="l"/>
            <a:pathLst>
              <a:path h="8710935" w="4339629">
                <a:moveTo>
                  <a:pt x="0" y="0"/>
                </a:moveTo>
                <a:lnTo>
                  <a:pt x="4339629" y="0"/>
                </a:lnTo>
                <a:lnTo>
                  <a:pt x="4339629" y="8710935"/>
                </a:lnTo>
                <a:lnTo>
                  <a:pt x="0" y="87109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4" id="4"/>
          <p:cNvGrpSpPr/>
          <p:nvPr/>
        </p:nvGrpSpPr>
        <p:grpSpPr>
          <a:xfrm rot="0">
            <a:off x="-2364371" y="-2474096"/>
            <a:ext cx="5578401" cy="5578401"/>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33400" cap="sq">
              <a:solidFill>
                <a:srgbClr val="FEF31A"/>
              </a:solidFill>
              <a:prstDash val="solid"/>
              <a:miter/>
            </a:ln>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7" id="7"/>
          <p:cNvGrpSpPr/>
          <p:nvPr/>
        </p:nvGrpSpPr>
        <p:grpSpPr>
          <a:xfrm rot="0">
            <a:off x="1747873" y="6528605"/>
            <a:ext cx="1010697" cy="101069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876300" cap="sq">
              <a:solidFill>
                <a:srgbClr val="FEF31A"/>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0" id="10"/>
          <p:cNvGrpSpPr/>
          <p:nvPr/>
        </p:nvGrpSpPr>
        <p:grpSpPr>
          <a:xfrm rot="0">
            <a:off x="2758570" y="3134186"/>
            <a:ext cx="12803801" cy="3515391"/>
            <a:chOff x="0" y="0"/>
            <a:chExt cx="3372194" cy="925864"/>
          </a:xfrm>
        </p:grpSpPr>
        <p:sp>
          <p:nvSpPr>
            <p:cNvPr name="Freeform 11" id="11"/>
            <p:cNvSpPr/>
            <p:nvPr/>
          </p:nvSpPr>
          <p:spPr>
            <a:xfrm flipH="false" flipV="false" rot="0">
              <a:off x="0" y="0"/>
              <a:ext cx="3372195" cy="925864"/>
            </a:xfrm>
            <a:custGeom>
              <a:avLst/>
              <a:gdLst/>
              <a:ahLst/>
              <a:cxnLst/>
              <a:rect r="r" b="b" t="t" l="l"/>
              <a:pathLst>
                <a:path h="925864" w="3372195">
                  <a:moveTo>
                    <a:pt x="24791" y="0"/>
                  </a:moveTo>
                  <a:lnTo>
                    <a:pt x="3347403" y="0"/>
                  </a:lnTo>
                  <a:cubicBezTo>
                    <a:pt x="3353979" y="0"/>
                    <a:pt x="3360284" y="2612"/>
                    <a:pt x="3364933" y="7261"/>
                  </a:cubicBezTo>
                  <a:cubicBezTo>
                    <a:pt x="3369583" y="11910"/>
                    <a:pt x="3372195" y="18216"/>
                    <a:pt x="3372195" y="24791"/>
                  </a:cubicBezTo>
                  <a:lnTo>
                    <a:pt x="3372195" y="901073"/>
                  </a:lnTo>
                  <a:cubicBezTo>
                    <a:pt x="3372195" y="914765"/>
                    <a:pt x="3361095" y="925864"/>
                    <a:pt x="3347403" y="925864"/>
                  </a:cubicBezTo>
                  <a:lnTo>
                    <a:pt x="24791" y="925864"/>
                  </a:lnTo>
                  <a:cubicBezTo>
                    <a:pt x="11099" y="925864"/>
                    <a:pt x="0" y="914765"/>
                    <a:pt x="0" y="901073"/>
                  </a:cubicBezTo>
                  <a:lnTo>
                    <a:pt x="0" y="24791"/>
                  </a:lnTo>
                  <a:cubicBezTo>
                    <a:pt x="0" y="11099"/>
                    <a:pt x="11099" y="0"/>
                    <a:pt x="24791" y="0"/>
                  </a:cubicBezTo>
                  <a:close/>
                </a:path>
              </a:pathLst>
            </a:custGeom>
            <a:solidFill>
              <a:srgbClr val="004379"/>
            </a:solidFill>
            <a:ln w="66675" cap="rnd">
              <a:solidFill>
                <a:srgbClr val="FFFFFF"/>
              </a:solidFill>
              <a:prstDash val="solid"/>
              <a:round/>
            </a:ln>
          </p:spPr>
        </p:sp>
        <p:sp>
          <p:nvSpPr>
            <p:cNvPr name="TextBox 12" id="12"/>
            <p:cNvSpPr txBox="true"/>
            <p:nvPr/>
          </p:nvSpPr>
          <p:spPr>
            <a:xfrm>
              <a:off x="0" y="-28575"/>
              <a:ext cx="3372194" cy="954439"/>
            </a:xfrm>
            <a:prstGeom prst="rect">
              <a:avLst/>
            </a:prstGeom>
          </p:spPr>
          <p:txBody>
            <a:bodyPr anchor="ctr" rtlCol="false" tIns="50800" lIns="50800" bIns="50800" rIns="50800"/>
            <a:lstStyle/>
            <a:p>
              <a:pPr algn="ctr" marL="0" indent="0" lvl="0">
                <a:lnSpc>
                  <a:spcPts val="2484"/>
                </a:lnSpc>
                <a:spcBef>
                  <a:spcPct val="0"/>
                </a:spcBef>
              </a:pPr>
            </a:p>
          </p:txBody>
        </p:sp>
      </p:grpSp>
      <p:sp>
        <p:nvSpPr>
          <p:cNvPr name="TextBox 13" id="13"/>
          <p:cNvSpPr txBox="true"/>
          <p:nvPr/>
        </p:nvSpPr>
        <p:spPr>
          <a:xfrm rot="0">
            <a:off x="2758570" y="3261202"/>
            <a:ext cx="12803801" cy="3099435"/>
          </a:xfrm>
          <a:prstGeom prst="rect">
            <a:avLst/>
          </a:prstGeom>
        </p:spPr>
        <p:txBody>
          <a:bodyPr anchor="t" rtlCol="false" tIns="0" lIns="0" bIns="0" rIns="0">
            <a:spAutoFit/>
          </a:bodyPr>
          <a:lstStyle/>
          <a:p>
            <a:pPr algn="ctr">
              <a:lnSpc>
                <a:spcPts val="12419"/>
              </a:lnSpc>
              <a:spcBef>
                <a:spcPct val="0"/>
              </a:spcBef>
            </a:pPr>
            <a:r>
              <a:rPr lang="en-US" b="true" sz="9000">
                <a:solidFill>
                  <a:srgbClr val="FFFFFF"/>
                </a:solidFill>
                <a:latin typeface="Open Sauce Bold"/>
                <a:ea typeface="Open Sauce Bold"/>
                <a:cs typeface="Open Sauce Bold"/>
                <a:sym typeface="Open Sauce Bold"/>
              </a:rPr>
              <a:t>Clinicians Reflections of IPS Service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64371" y="-2474096"/>
            <a:ext cx="5578401" cy="557840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33400" cap="sq">
              <a:solidFill>
                <a:srgbClr val="FEF31A"/>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5" id="5"/>
          <p:cNvGrpSpPr/>
          <p:nvPr/>
        </p:nvGrpSpPr>
        <p:grpSpPr>
          <a:xfrm rot="0">
            <a:off x="9144000" y="5362476"/>
            <a:ext cx="4638183" cy="3901847"/>
            <a:chOff x="0" y="0"/>
            <a:chExt cx="1221579" cy="1027647"/>
          </a:xfrm>
        </p:grpSpPr>
        <p:sp>
          <p:nvSpPr>
            <p:cNvPr name="Freeform 6" id="6"/>
            <p:cNvSpPr/>
            <p:nvPr/>
          </p:nvSpPr>
          <p:spPr>
            <a:xfrm flipH="false" flipV="false" rot="0">
              <a:off x="0" y="0"/>
              <a:ext cx="1221579" cy="1027647"/>
            </a:xfrm>
            <a:custGeom>
              <a:avLst/>
              <a:gdLst/>
              <a:ahLst/>
              <a:cxnLst/>
              <a:rect r="r" b="b" t="t" l="l"/>
              <a:pathLst>
                <a:path h="1027647" w="1221579">
                  <a:moveTo>
                    <a:pt x="41729" y="0"/>
                  </a:moveTo>
                  <a:lnTo>
                    <a:pt x="1179850" y="0"/>
                  </a:lnTo>
                  <a:cubicBezTo>
                    <a:pt x="1202896" y="0"/>
                    <a:pt x="1221579" y="18683"/>
                    <a:pt x="1221579" y="41729"/>
                  </a:cubicBezTo>
                  <a:lnTo>
                    <a:pt x="1221579" y="985918"/>
                  </a:lnTo>
                  <a:cubicBezTo>
                    <a:pt x="1221579" y="996985"/>
                    <a:pt x="1217183" y="1007599"/>
                    <a:pt x="1209357" y="1015425"/>
                  </a:cubicBezTo>
                  <a:cubicBezTo>
                    <a:pt x="1201531" y="1023251"/>
                    <a:pt x="1190917" y="1027647"/>
                    <a:pt x="1179850" y="1027647"/>
                  </a:cubicBezTo>
                  <a:lnTo>
                    <a:pt x="41729" y="1027647"/>
                  </a:lnTo>
                  <a:cubicBezTo>
                    <a:pt x="18683" y="1027647"/>
                    <a:pt x="0" y="1008964"/>
                    <a:pt x="0" y="985918"/>
                  </a:cubicBezTo>
                  <a:lnTo>
                    <a:pt x="0" y="41729"/>
                  </a:lnTo>
                  <a:cubicBezTo>
                    <a:pt x="0" y="18683"/>
                    <a:pt x="18683" y="0"/>
                    <a:pt x="41729" y="0"/>
                  </a:cubicBezTo>
                  <a:close/>
                </a:path>
              </a:pathLst>
            </a:custGeom>
            <a:solidFill>
              <a:srgbClr val="115797"/>
            </a:solidFill>
            <a:ln cap="rnd">
              <a:noFill/>
              <a:prstDash val="solid"/>
              <a:round/>
            </a:ln>
          </p:spPr>
        </p:sp>
        <p:sp>
          <p:nvSpPr>
            <p:cNvPr name="TextBox 7" id="7"/>
            <p:cNvSpPr txBox="true"/>
            <p:nvPr/>
          </p:nvSpPr>
          <p:spPr>
            <a:xfrm>
              <a:off x="0" y="-19050"/>
              <a:ext cx="1221579" cy="1046697"/>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8" id="8"/>
          <p:cNvSpPr txBox="true"/>
          <p:nvPr/>
        </p:nvSpPr>
        <p:spPr>
          <a:xfrm rot="0">
            <a:off x="9327568" y="5560853"/>
            <a:ext cx="4271048" cy="3457470"/>
          </a:xfrm>
          <a:prstGeom prst="rect">
            <a:avLst/>
          </a:prstGeom>
        </p:spPr>
        <p:txBody>
          <a:bodyPr anchor="t" rtlCol="false" tIns="0" lIns="0" bIns="0" rIns="0">
            <a:spAutoFit/>
          </a:bodyPr>
          <a:lstStyle/>
          <a:p>
            <a:pPr algn="ctr">
              <a:lnSpc>
                <a:spcPts val="3480"/>
              </a:lnSpc>
              <a:spcBef>
                <a:spcPct val="0"/>
              </a:spcBef>
            </a:pPr>
            <a:r>
              <a:rPr lang="en-US" sz="2486">
                <a:solidFill>
                  <a:srgbClr val="FCFDFD"/>
                </a:solidFill>
                <a:latin typeface="Open Sauce"/>
                <a:ea typeface="Open Sauce"/>
                <a:cs typeface="Open Sauce"/>
                <a:sym typeface="Open Sauce"/>
              </a:rPr>
              <a:t>“I feel the IPS Service is very valuable in our team and has helped to support people into employment, when this can be very difficult when experiencing MH needs. They all do an amazing job”</a:t>
            </a:r>
          </a:p>
        </p:txBody>
      </p:sp>
      <p:grpSp>
        <p:nvGrpSpPr>
          <p:cNvPr name="Group 9" id="9"/>
          <p:cNvGrpSpPr/>
          <p:nvPr/>
        </p:nvGrpSpPr>
        <p:grpSpPr>
          <a:xfrm rot="0">
            <a:off x="1684480" y="499667"/>
            <a:ext cx="9190332" cy="2698480"/>
            <a:chOff x="0" y="0"/>
            <a:chExt cx="2420499" cy="710711"/>
          </a:xfrm>
        </p:grpSpPr>
        <p:sp>
          <p:nvSpPr>
            <p:cNvPr name="Freeform 10" id="10"/>
            <p:cNvSpPr/>
            <p:nvPr/>
          </p:nvSpPr>
          <p:spPr>
            <a:xfrm flipH="false" flipV="false" rot="0">
              <a:off x="0" y="0"/>
              <a:ext cx="2420499" cy="710711"/>
            </a:xfrm>
            <a:custGeom>
              <a:avLst/>
              <a:gdLst/>
              <a:ahLst/>
              <a:cxnLst/>
              <a:rect r="r" b="b" t="t" l="l"/>
              <a:pathLst>
                <a:path h="710711" w="2420499">
                  <a:moveTo>
                    <a:pt x="21060" y="0"/>
                  </a:moveTo>
                  <a:lnTo>
                    <a:pt x="2399439" y="0"/>
                  </a:lnTo>
                  <a:cubicBezTo>
                    <a:pt x="2405025" y="0"/>
                    <a:pt x="2410381" y="2219"/>
                    <a:pt x="2414331" y="6168"/>
                  </a:cubicBezTo>
                  <a:cubicBezTo>
                    <a:pt x="2418280" y="10118"/>
                    <a:pt x="2420499" y="15475"/>
                    <a:pt x="2420499" y="21060"/>
                  </a:cubicBezTo>
                  <a:lnTo>
                    <a:pt x="2420499" y="689651"/>
                  </a:lnTo>
                  <a:cubicBezTo>
                    <a:pt x="2420499" y="695236"/>
                    <a:pt x="2418280" y="700593"/>
                    <a:pt x="2414331" y="704542"/>
                  </a:cubicBezTo>
                  <a:cubicBezTo>
                    <a:pt x="2410381" y="708492"/>
                    <a:pt x="2405025" y="710711"/>
                    <a:pt x="2399439" y="710711"/>
                  </a:cubicBezTo>
                  <a:lnTo>
                    <a:pt x="21060" y="710711"/>
                  </a:lnTo>
                  <a:cubicBezTo>
                    <a:pt x="15475" y="710711"/>
                    <a:pt x="10118" y="708492"/>
                    <a:pt x="6168" y="704542"/>
                  </a:cubicBezTo>
                  <a:cubicBezTo>
                    <a:pt x="2219" y="700593"/>
                    <a:pt x="0" y="695236"/>
                    <a:pt x="0" y="689651"/>
                  </a:cubicBezTo>
                  <a:lnTo>
                    <a:pt x="0" y="21060"/>
                  </a:lnTo>
                  <a:cubicBezTo>
                    <a:pt x="0" y="15475"/>
                    <a:pt x="2219" y="10118"/>
                    <a:pt x="6168" y="6168"/>
                  </a:cubicBezTo>
                  <a:cubicBezTo>
                    <a:pt x="10118" y="2219"/>
                    <a:pt x="15475" y="0"/>
                    <a:pt x="21060" y="0"/>
                  </a:cubicBezTo>
                  <a:close/>
                </a:path>
              </a:pathLst>
            </a:custGeom>
            <a:solidFill>
              <a:srgbClr val="115797"/>
            </a:solidFill>
            <a:ln cap="rnd">
              <a:noFill/>
              <a:prstDash val="solid"/>
              <a:round/>
            </a:ln>
          </p:spPr>
        </p:sp>
        <p:sp>
          <p:nvSpPr>
            <p:cNvPr name="TextBox 11" id="11"/>
            <p:cNvSpPr txBox="true"/>
            <p:nvPr/>
          </p:nvSpPr>
          <p:spPr>
            <a:xfrm>
              <a:off x="0" y="-19050"/>
              <a:ext cx="2420499" cy="729761"/>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2" id="12"/>
          <p:cNvSpPr/>
          <p:nvPr/>
        </p:nvSpPr>
        <p:spPr>
          <a:xfrm flipH="false" flipV="false" rot="0">
            <a:off x="13948371" y="4902833"/>
            <a:ext cx="4339629" cy="8710935"/>
          </a:xfrm>
          <a:custGeom>
            <a:avLst/>
            <a:gdLst/>
            <a:ahLst/>
            <a:cxnLst/>
            <a:rect r="r" b="b" t="t" l="l"/>
            <a:pathLst>
              <a:path h="8710935" w="4339629">
                <a:moveTo>
                  <a:pt x="0" y="0"/>
                </a:moveTo>
                <a:lnTo>
                  <a:pt x="4339629" y="0"/>
                </a:lnTo>
                <a:lnTo>
                  <a:pt x="4339629" y="8710934"/>
                </a:lnTo>
                <a:lnTo>
                  <a:pt x="0" y="87109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13" id="13"/>
          <p:cNvGrpSpPr/>
          <p:nvPr/>
        </p:nvGrpSpPr>
        <p:grpSpPr>
          <a:xfrm rot="0">
            <a:off x="571160" y="9062084"/>
            <a:ext cx="915080" cy="91508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115797"/>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6" id="16"/>
          <p:cNvGrpSpPr/>
          <p:nvPr/>
        </p:nvGrpSpPr>
        <p:grpSpPr>
          <a:xfrm rot="0">
            <a:off x="7753264" y="3980263"/>
            <a:ext cx="1175741" cy="117574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115797"/>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9" id="19"/>
          <p:cNvGrpSpPr/>
          <p:nvPr/>
        </p:nvGrpSpPr>
        <p:grpSpPr>
          <a:xfrm rot="0">
            <a:off x="17259300" y="-450426"/>
            <a:ext cx="1531062" cy="1531062"/>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115797"/>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22" id="22"/>
          <p:cNvGrpSpPr/>
          <p:nvPr/>
        </p:nvGrpSpPr>
        <p:grpSpPr>
          <a:xfrm rot="0">
            <a:off x="1028700" y="4902833"/>
            <a:ext cx="6022524" cy="2959982"/>
            <a:chOff x="0" y="0"/>
            <a:chExt cx="1586179" cy="779584"/>
          </a:xfrm>
        </p:grpSpPr>
        <p:sp>
          <p:nvSpPr>
            <p:cNvPr name="Freeform 23" id="23"/>
            <p:cNvSpPr/>
            <p:nvPr/>
          </p:nvSpPr>
          <p:spPr>
            <a:xfrm flipH="false" flipV="false" rot="0">
              <a:off x="0" y="0"/>
              <a:ext cx="1586179" cy="779584"/>
            </a:xfrm>
            <a:custGeom>
              <a:avLst/>
              <a:gdLst/>
              <a:ahLst/>
              <a:cxnLst/>
              <a:rect r="r" b="b" t="t" l="l"/>
              <a:pathLst>
                <a:path h="779584" w="1586179">
                  <a:moveTo>
                    <a:pt x="32137" y="0"/>
                  </a:moveTo>
                  <a:lnTo>
                    <a:pt x="1554042" y="0"/>
                  </a:lnTo>
                  <a:cubicBezTo>
                    <a:pt x="1571791" y="0"/>
                    <a:pt x="1586179" y="14388"/>
                    <a:pt x="1586179" y="32137"/>
                  </a:cubicBezTo>
                  <a:lnTo>
                    <a:pt x="1586179" y="747446"/>
                  </a:lnTo>
                  <a:cubicBezTo>
                    <a:pt x="1586179" y="755970"/>
                    <a:pt x="1582793" y="764144"/>
                    <a:pt x="1576766" y="770171"/>
                  </a:cubicBezTo>
                  <a:cubicBezTo>
                    <a:pt x="1570739" y="776198"/>
                    <a:pt x="1562565" y="779584"/>
                    <a:pt x="1554042" y="779584"/>
                  </a:cubicBezTo>
                  <a:lnTo>
                    <a:pt x="32137" y="779584"/>
                  </a:lnTo>
                  <a:cubicBezTo>
                    <a:pt x="23614" y="779584"/>
                    <a:pt x="15440" y="776198"/>
                    <a:pt x="9413" y="770171"/>
                  </a:cubicBezTo>
                  <a:cubicBezTo>
                    <a:pt x="3386" y="764144"/>
                    <a:pt x="0" y="755970"/>
                    <a:pt x="0" y="747446"/>
                  </a:cubicBezTo>
                  <a:lnTo>
                    <a:pt x="0" y="32137"/>
                  </a:lnTo>
                  <a:cubicBezTo>
                    <a:pt x="0" y="23614"/>
                    <a:pt x="3386" y="15440"/>
                    <a:pt x="9413" y="9413"/>
                  </a:cubicBezTo>
                  <a:cubicBezTo>
                    <a:pt x="15440" y="3386"/>
                    <a:pt x="23614" y="0"/>
                    <a:pt x="32137" y="0"/>
                  </a:cubicBezTo>
                  <a:close/>
                </a:path>
              </a:pathLst>
            </a:custGeom>
            <a:solidFill>
              <a:srgbClr val="115797"/>
            </a:solidFill>
            <a:ln cap="rnd">
              <a:noFill/>
              <a:prstDash val="solid"/>
              <a:round/>
            </a:ln>
          </p:spPr>
        </p:sp>
        <p:sp>
          <p:nvSpPr>
            <p:cNvPr name="TextBox 24" id="24"/>
            <p:cNvSpPr txBox="true"/>
            <p:nvPr/>
          </p:nvSpPr>
          <p:spPr>
            <a:xfrm>
              <a:off x="0" y="-19050"/>
              <a:ext cx="1586179" cy="798634"/>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25" id="25"/>
          <p:cNvSpPr txBox="true"/>
          <p:nvPr/>
        </p:nvSpPr>
        <p:spPr>
          <a:xfrm rot="0">
            <a:off x="1185946" y="5108378"/>
            <a:ext cx="5765999" cy="25012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Open Sauce"/>
                <a:ea typeface="Open Sauce"/>
                <a:cs typeface="Open Sauce"/>
                <a:sym typeface="Open Sauce"/>
              </a:rPr>
              <a:t>“Our Employment Specialist is a real asset to our team. They are passionate about their role and dedicated and committed in supporting patients to find paid employment”</a:t>
            </a:r>
          </a:p>
        </p:txBody>
      </p:sp>
      <p:sp>
        <p:nvSpPr>
          <p:cNvPr name="TextBox 26" id="26"/>
          <p:cNvSpPr txBox="true"/>
          <p:nvPr/>
        </p:nvSpPr>
        <p:spPr>
          <a:xfrm rot="0">
            <a:off x="1928626" y="761377"/>
            <a:ext cx="8702039" cy="20821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Open Sauce"/>
                <a:ea typeface="Open Sauce"/>
                <a:cs typeface="Open Sauce"/>
                <a:sym typeface="Open Sauce"/>
              </a:rPr>
              <a:t>“IPS has always been accessible and I consider it a vital part of the service the CMHT provides. I have had several examples where IPS has made an outstanding life changing contribution to individuals lives. IPS is client and needs led - gives people hope and a goal to aim for”</a:t>
            </a:r>
          </a:p>
        </p:txBody>
      </p:sp>
      <p:sp>
        <p:nvSpPr>
          <p:cNvPr name="Freeform 27" id="27"/>
          <p:cNvSpPr/>
          <p:nvPr/>
        </p:nvSpPr>
        <p:spPr>
          <a:xfrm flipH="false" flipV="false" rot="-10800000">
            <a:off x="1684480" y="3198147"/>
            <a:ext cx="9190332" cy="552671"/>
          </a:xfrm>
          <a:custGeom>
            <a:avLst/>
            <a:gdLst/>
            <a:ahLst/>
            <a:cxnLst/>
            <a:rect r="r" b="b" t="t" l="l"/>
            <a:pathLst>
              <a:path h="552671" w="9190332">
                <a:moveTo>
                  <a:pt x="0" y="0"/>
                </a:moveTo>
                <a:lnTo>
                  <a:pt x="9190332" y="0"/>
                </a:lnTo>
                <a:lnTo>
                  <a:pt x="9190332" y="552671"/>
                </a:lnTo>
                <a:lnTo>
                  <a:pt x="0" y="552671"/>
                </a:lnTo>
                <a:lnTo>
                  <a:pt x="0" y="0"/>
                </a:lnTo>
                <a:close/>
              </a:path>
            </a:pathLst>
          </a:custGeom>
          <a:blipFill>
            <a:blip r:embed="rId4">
              <a:alphaModFix amt="49000"/>
            </a:blip>
            <a:stretch>
              <a:fillRect l="-46475" t="-213673" r="-73362" b="-737331"/>
            </a:stretch>
          </a:blipFill>
        </p:spPr>
      </p:sp>
      <p:sp>
        <p:nvSpPr>
          <p:cNvPr name="Freeform 28" id="28"/>
          <p:cNvSpPr/>
          <p:nvPr/>
        </p:nvSpPr>
        <p:spPr>
          <a:xfrm flipH="false" flipV="false" rot="-10800000">
            <a:off x="9144000" y="9264324"/>
            <a:ext cx="4638183" cy="552671"/>
          </a:xfrm>
          <a:custGeom>
            <a:avLst/>
            <a:gdLst/>
            <a:ahLst/>
            <a:cxnLst/>
            <a:rect r="r" b="b" t="t" l="l"/>
            <a:pathLst>
              <a:path h="552671" w="4638183">
                <a:moveTo>
                  <a:pt x="0" y="0"/>
                </a:moveTo>
                <a:lnTo>
                  <a:pt x="4638183" y="0"/>
                </a:lnTo>
                <a:lnTo>
                  <a:pt x="4638183" y="552671"/>
                </a:lnTo>
                <a:lnTo>
                  <a:pt x="0" y="552671"/>
                </a:lnTo>
                <a:lnTo>
                  <a:pt x="0" y="0"/>
                </a:lnTo>
                <a:close/>
              </a:path>
            </a:pathLst>
          </a:custGeom>
          <a:blipFill>
            <a:blip r:embed="rId4">
              <a:alphaModFix amt="49000"/>
            </a:blip>
            <a:stretch>
              <a:fillRect l="-190233" t="-213673" r="-145364" b="-737331"/>
            </a:stretch>
          </a:blipFill>
        </p:spPr>
      </p:sp>
      <p:sp>
        <p:nvSpPr>
          <p:cNvPr name="Freeform 29" id="29"/>
          <p:cNvSpPr/>
          <p:nvPr/>
        </p:nvSpPr>
        <p:spPr>
          <a:xfrm flipH="false" flipV="false" rot="-10800000">
            <a:off x="1028700" y="7830694"/>
            <a:ext cx="6022524" cy="552671"/>
          </a:xfrm>
          <a:custGeom>
            <a:avLst/>
            <a:gdLst/>
            <a:ahLst/>
            <a:cxnLst/>
            <a:rect r="r" b="b" t="t" l="l"/>
            <a:pathLst>
              <a:path h="552671" w="6022524">
                <a:moveTo>
                  <a:pt x="0" y="0"/>
                </a:moveTo>
                <a:lnTo>
                  <a:pt x="6022524" y="0"/>
                </a:lnTo>
                <a:lnTo>
                  <a:pt x="6022524" y="552671"/>
                </a:lnTo>
                <a:lnTo>
                  <a:pt x="0" y="552671"/>
                </a:lnTo>
                <a:lnTo>
                  <a:pt x="0" y="0"/>
                </a:lnTo>
                <a:close/>
              </a:path>
            </a:pathLst>
          </a:custGeom>
          <a:blipFill>
            <a:blip r:embed="rId4">
              <a:alphaModFix amt="49000"/>
            </a:blip>
            <a:stretch>
              <a:fillRect l="-68262" t="-148489" r="-84274" b="-542690"/>
            </a:stretch>
          </a:blipFill>
        </p:spPr>
      </p:sp>
      <p:grpSp>
        <p:nvGrpSpPr>
          <p:cNvPr name="Group 30" id="30"/>
          <p:cNvGrpSpPr/>
          <p:nvPr/>
        </p:nvGrpSpPr>
        <p:grpSpPr>
          <a:xfrm rot="0">
            <a:off x="11831231" y="2397930"/>
            <a:ext cx="4638183" cy="1833214"/>
            <a:chOff x="0" y="0"/>
            <a:chExt cx="1221579" cy="482822"/>
          </a:xfrm>
        </p:grpSpPr>
        <p:sp>
          <p:nvSpPr>
            <p:cNvPr name="Freeform 31" id="31"/>
            <p:cNvSpPr/>
            <p:nvPr/>
          </p:nvSpPr>
          <p:spPr>
            <a:xfrm flipH="false" flipV="false" rot="0">
              <a:off x="0" y="0"/>
              <a:ext cx="1221579" cy="482822"/>
            </a:xfrm>
            <a:custGeom>
              <a:avLst/>
              <a:gdLst/>
              <a:ahLst/>
              <a:cxnLst/>
              <a:rect r="r" b="b" t="t" l="l"/>
              <a:pathLst>
                <a:path h="482822" w="1221579">
                  <a:moveTo>
                    <a:pt x="41729" y="0"/>
                  </a:moveTo>
                  <a:lnTo>
                    <a:pt x="1179850" y="0"/>
                  </a:lnTo>
                  <a:cubicBezTo>
                    <a:pt x="1202896" y="0"/>
                    <a:pt x="1221579" y="18683"/>
                    <a:pt x="1221579" y="41729"/>
                  </a:cubicBezTo>
                  <a:lnTo>
                    <a:pt x="1221579" y="441093"/>
                  </a:lnTo>
                  <a:cubicBezTo>
                    <a:pt x="1221579" y="464139"/>
                    <a:pt x="1202896" y="482822"/>
                    <a:pt x="1179850" y="482822"/>
                  </a:cubicBezTo>
                  <a:lnTo>
                    <a:pt x="41729" y="482822"/>
                  </a:lnTo>
                  <a:cubicBezTo>
                    <a:pt x="30662" y="482822"/>
                    <a:pt x="20048" y="478425"/>
                    <a:pt x="12222" y="470600"/>
                  </a:cubicBezTo>
                  <a:cubicBezTo>
                    <a:pt x="4396" y="462774"/>
                    <a:pt x="0" y="452160"/>
                    <a:pt x="0" y="441093"/>
                  </a:cubicBezTo>
                  <a:lnTo>
                    <a:pt x="0" y="41729"/>
                  </a:lnTo>
                  <a:cubicBezTo>
                    <a:pt x="0" y="18683"/>
                    <a:pt x="18683" y="0"/>
                    <a:pt x="41729" y="0"/>
                  </a:cubicBezTo>
                  <a:close/>
                </a:path>
              </a:pathLst>
            </a:custGeom>
            <a:solidFill>
              <a:srgbClr val="115797"/>
            </a:solidFill>
            <a:ln cap="rnd">
              <a:noFill/>
              <a:prstDash val="solid"/>
              <a:round/>
            </a:ln>
          </p:spPr>
        </p:sp>
        <p:sp>
          <p:nvSpPr>
            <p:cNvPr name="TextBox 32" id="32"/>
            <p:cNvSpPr txBox="true"/>
            <p:nvPr/>
          </p:nvSpPr>
          <p:spPr>
            <a:xfrm>
              <a:off x="0" y="-19050"/>
              <a:ext cx="1221579" cy="501872"/>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33" id="33"/>
          <p:cNvSpPr txBox="true"/>
          <p:nvPr/>
        </p:nvSpPr>
        <p:spPr>
          <a:xfrm rot="0">
            <a:off x="12014798" y="2606452"/>
            <a:ext cx="4271048" cy="1243965"/>
          </a:xfrm>
          <a:prstGeom prst="rect">
            <a:avLst/>
          </a:prstGeom>
        </p:spPr>
        <p:txBody>
          <a:bodyPr anchor="t" rtlCol="false" tIns="0" lIns="0" bIns="0" rIns="0">
            <a:spAutoFit/>
          </a:bodyPr>
          <a:lstStyle/>
          <a:p>
            <a:pPr algn="ctr">
              <a:lnSpc>
                <a:spcPts val="3359"/>
              </a:lnSpc>
              <a:spcBef>
                <a:spcPct val="0"/>
              </a:spcBef>
            </a:pPr>
            <a:r>
              <a:rPr lang="en-US" sz="2400">
                <a:solidFill>
                  <a:srgbClr val="FCFDFD"/>
                </a:solidFill>
                <a:latin typeface="Open Sauce"/>
                <a:ea typeface="Open Sauce"/>
                <a:cs typeface="Open Sauce"/>
                <a:sym typeface="Open Sauce"/>
              </a:rPr>
              <a:t>“Excellent at building relationships with clients and feeding back to the team”</a:t>
            </a:r>
          </a:p>
        </p:txBody>
      </p:sp>
      <p:sp>
        <p:nvSpPr>
          <p:cNvPr name="Freeform 34" id="34"/>
          <p:cNvSpPr/>
          <p:nvPr/>
        </p:nvSpPr>
        <p:spPr>
          <a:xfrm flipH="false" flipV="false" rot="-10800000">
            <a:off x="11831231" y="4231144"/>
            <a:ext cx="4638183" cy="552671"/>
          </a:xfrm>
          <a:custGeom>
            <a:avLst/>
            <a:gdLst/>
            <a:ahLst/>
            <a:cxnLst/>
            <a:rect r="r" b="b" t="t" l="l"/>
            <a:pathLst>
              <a:path h="552671" w="4638183">
                <a:moveTo>
                  <a:pt x="0" y="0"/>
                </a:moveTo>
                <a:lnTo>
                  <a:pt x="4638183" y="0"/>
                </a:lnTo>
                <a:lnTo>
                  <a:pt x="4638183" y="552671"/>
                </a:lnTo>
                <a:lnTo>
                  <a:pt x="0" y="552671"/>
                </a:lnTo>
                <a:lnTo>
                  <a:pt x="0" y="0"/>
                </a:lnTo>
                <a:close/>
              </a:path>
            </a:pathLst>
          </a:custGeom>
          <a:blipFill>
            <a:blip r:embed="rId4">
              <a:alphaModFix amt="49000"/>
            </a:blip>
            <a:stretch>
              <a:fillRect l="-190233" t="-213673" r="-145364" b="-737331"/>
            </a:stretch>
          </a:blipFill>
        </p:spPr>
      </p:sp>
      <p:sp>
        <p:nvSpPr>
          <p:cNvPr name="TextBox 35" id="35"/>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000000"/>
                </a:solidFill>
                <a:latin typeface="Open Sauce"/>
                <a:ea typeface="Open Sauce"/>
                <a:cs typeface="Open Sauce"/>
                <a:sym typeface="Open Sauce"/>
              </a:rPr>
              <a:t>12</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964410" y="2850048"/>
            <a:ext cx="8892659" cy="4924128"/>
            <a:chOff x="0" y="0"/>
            <a:chExt cx="2785608" cy="1542473"/>
          </a:xfrm>
        </p:grpSpPr>
        <p:sp>
          <p:nvSpPr>
            <p:cNvPr name="Freeform 3" id="3"/>
            <p:cNvSpPr/>
            <p:nvPr/>
          </p:nvSpPr>
          <p:spPr>
            <a:xfrm flipH="false" flipV="false" rot="0">
              <a:off x="0" y="0"/>
              <a:ext cx="2785608" cy="1542473"/>
            </a:xfrm>
            <a:custGeom>
              <a:avLst/>
              <a:gdLst/>
              <a:ahLst/>
              <a:cxnLst/>
              <a:rect r="r" b="b" t="t" l="l"/>
              <a:pathLst>
                <a:path h="1542473" w="2785608">
                  <a:moveTo>
                    <a:pt x="26118" y="0"/>
                  </a:moveTo>
                  <a:lnTo>
                    <a:pt x="2759490" y="0"/>
                  </a:lnTo>
                  <a:cubicBezTo>
                    <a:pt x="2766417" y="0"/>
                    <a:pt x="2773060" y="2752"/>
                    <a:pt x="2777958" y="7650"/>
                  </a:cubicBezTo>
                  <a:cubicBezTo>
                    <a:pt x="2782856" y="12548"/>
                    <a:pt x="2785608" y="19191"/>
                    <a:pt x="2785608" y="26118"/>
                  </a:cubicBezTo>
                  <a:lnTo>
                    <a:pt x="2785608" y="1516355"/>
                  </a:lnTo>
                  <a:cubicBezTo>
                    <a:pt x="2785608" y="1523282"/>
                    <a:pt x="2782856" y="1529926"/>
                    <a:pt x="2777958" y="1534824"/>
                  </a:cubicBezTo>
                  <a:cubicBezTo>
                    <a:pt x="2773060" y="1539722"/>
                    <a:pt x="2766417" y="1542473"/>
                    <a:pt x="2759490" y="1542473"/>
                  </a:cubicBezTo>
                  <a:lnTo>
                    <a:pt x="26118" y="1542473"/>
                  </a:lnTo>
                  <a:cubicBezTo>
                    <a:pt x="19191" y="1542473"/>
                    <a:pt x="12548" y="1539722"/>
                    <a:pt x="7650" y="1534824"/>
                  </a:cubicBezTo>
                  <a:cubicBezTo>
                    <a:pt x="2752" y="1529926"/>
                    <a:pt x="0" y="1523282"/>
                    <a:pt x="0" y="1516355"/>
                  </a:cubicBezTo>
                  <a:lnTo>
                    <a:pt x="0" y="26118"/>
                  </a:lnTo>
                  <a:cubicBezTo>
                    <a:pt x="0" y="19191"/>
                    <a:pt x="2752" y="12548"/>
                    <a:pt x="7650" y="7650"/>
                  </a:cubicBezTo>
                  <a:cubicBezTo>
                    <a:pt x="12548" y="2752"/>
                    <a:pt x="19191" y="0"/>
                    <a:pt x="26118" y="0"/>
                  </a:cubicBezTo>
                  <a:close/>
                </a:path>
              </a:pathLst>
            </a:custGeom>
            <a:solidFill>
              <a:srgbClr val="004379"/>
            </a:solidFill>
            <a:ln cap="rnd">
              <a:noFill/>
              <a:prstDash val="solid"/>
              <a:round/>
            </a:ln>
          </p:spPr>
        </p:sp>
        <p:sp>
          <p:nvSpPr>
            <p:cNvPr name="TextBox 4" id="4"/>
            <p:cNvSpPr txBox="true"/>
            <p:nvPr/>
          </p:nvSpPr>
          <p:spPr>
            <a:xfrm>
              <a:off x="0" y="-38100"/>
              <a:ext cx="2785608" cy="1580573"/>
            </a:xfrm>
            <a:prstGeom prst="rect">
              <a:avLst/>
            </a:prstGeom>
          </p:spPr>
          <p:txBody>
            <a:bodyPr anchor="ctr" rtlCol="false" tIns="50800" lIns="50800" bIns="50800" rIns="50800"/>
            <a:lstStyle/>
            <a:p>
              <a:pPr algn="ctr" marL="0" indent="0" lvl="0">
                <a:lnSpc>
                  <a:spcPts val="3035"/>
                </a:lnSpc>
                <a:spcBef>
                  <a:spcPct val="0"/>
                </a:spcBef>
              </a:pPr>
            </a:p>
          </p:txBody>
        </p:sp>
      </p:grpSp>
      <p:sp>
        <p:nvSpPr>
          <p:cNvPr name="Freeform 5" id="5"/>
          <p:cNvSpPr/>
          <p:nvPr/>
        </p:nvSpPr>
        <p:spPr>
          <a:xfrm flipH="false" flipV="false" rot="0">
            <a:off x="9019405" y="6492228"/>
            <a:ext cx="323665" cy="323665"/>
          </a:xfrm>
          <a:custGeom>
            <a:avLst/>
            <a:gdLst/>
            <a:ahLst/>
            <a:cxnLst/>
            <a:rect r="r" b="b" t="t" l="l"/>
            <a:pathLst>
              <a:path h="323665" w="323665">
                <a:moveTo>
                  <a:pt x="0" y="0"/>
                </a:moveTo>
                <a:lnTo>
                  <a:pt x="323665" y="0"/>
                </a:lnTo>
                <a:lnTo>
                  <a:pt x="323665" y="323665"/>
                </a:lnTo>
                <a:lnTo>
                  <a:pt x="0" y="3236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9019405" y="5682973"/>
            <a:ext cx="323665" cy="323665"/>
          </a:xfrm>
          <a:custGeom>
            <a:avLst/>
            <a:gdLst/>
            <a:ahLst/>
            <a:cxnLst/>
            <a:rect r="r" b="b" t="t" l="l"/>
            <a:pathLst>
              <a:path h="323665" w="323665">
                <a:moveTo>
                  <a:pt x="0" y="0"/>
                </a:moveTo>
                <a:lnTo>
                  <a:pt x="323665" y="0"/>
                </a:lnTo>
                <a:lnTo>
                  <a:pt x="323665" y="323665"/>
                </a:lnTo>
                <a:lnTo>
                  <a:pt x="0" y="3236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7" id="7"/>
          <p:cNvSpPr/>
          <p:nvPr/>
        </p:nvSpPr>
        <p:spPr>
          <a:xfrm flipH="false" flipV="false" rot="0">
            <a:off x="9019405" y="6092363"/>
            <a:ext cx="323520" cy="323665"/>
          </a:xfrm>
          <a:custGeom>
            <a:avLst/>
            <a:gdLst/>
            <a:ahLst/>
            <a:cxnLst/>
            <a:rect r="r" b="b" t="t" l="l"/>
            <a:pathLst>
              <a:path h="323665" w="323520">
                <a:moveTo>
                  <a:pt x="0" y="0"/>
                </a:moveTo>
                <a:lnTo>
                  <a:pt x="323520" y="0"/>
                </a:lnTo>
                <a:lnTo>
                  <a:pt x="323520" y="323665"/>
                </a:lnTo>
                <a:lnTo>
                  <a:pt x="0" y="3236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8" id="8"/>
          <p:cNvSpPr/>
          <p:nvPr/>
        </p:nvSpPr>
        <p:spPr>
          <a:xfrm flipH="false" flipV="false" rot="0">
            <a:off x="9019405" y="5275277"/>
            <a:ext cx="323665" cy="323665"/>
          </a:xfrm>
          <a:custGeom>
            <a:avLst/>
            <a:gdLst/>
            <a:ahLst/>
            <a:cxnLst/>
            <a:rect r="r" b="b" t="t" l="l"/>
            <a:pathLst>
              <a:path h="323665" w="323665">
                <a:moveTo>
                  <a:pt x="0" y="0"/>
                </a:moveTo>
                <a:lnTo>
                  <a:pt x="323665" y="0"/>
                </a:lnTo>
                <a:lnTo>
                  <a:pt x="323665" y="323665"/>
                </a:lnTo>
                <a:lnTo>
                  <a:pt x="0" y="3236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2332933" y="2270570"/>
            <a:ext cx="6083085" cy="6083085"/>
          </a:xfrm>
          <a:custGeom>
            <a:avLst/>
            <a:gdLst/>
            <a:ahLst/>
            <a:cxnLst/>
            <a:rect r="r" b="b" t="t" l="l"/>
            <a:pathLst>
              <a:path h="6083085" w="6083085">
                <a:moveTo>
                  <a:pt x="0" y="0"/>
                </a:moveTo>
                <a:lnTo>
                  <a:pt x="6083086" y="0"/>
                </a:lnTo>
                <a:lnTo>
                  <a:pt x="6083086" y="6083085"/>
                </a:lnTo>
                <a:lnTo>
                  <a:pt x="0" y="60830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grpSp>
        <p:nvGrpSpPr>
          <p:cNvPr name="Group 10" id="10"/>
          <p:cNvGrpSpPr>
            <a:grpSpLocks noChangeAspect="true"/>
          </p:cNvGrpSpPr>
          <p:nvPr/>
        </p:nvGrpSpPr>
        <p:grpSpPr>
          <a:xfrm rot="0">
            <a:off x="2925424" y="2850048"/>
            <a:ext cx="4924148" cy="4924128"/>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l="-34334" t="0" r="-15618" b="0"/>
              </a:stretch>
            </a:blipFill>
          </p:spPr>
        </p:sp>
      </p:grpSp>
      <p:grpSp>
        <p:nvGrpSpPr>
          <p:cNvPr name="Group 12" id="12"/>
          <p:cNvGrpSpPr/>
          <p:nvPr/>
        </p:nvGrpSpPr>
        <p:grpSpPr>
          <a:xfrm rot="0">
            <a:off x="8729142" y="4784458"/>
            <a:ext cx="42696" cy="2482460"/>
            <a:chOff x="0" y="0"/>
            <a:chExt cx="13374" cy="777626"/>
          </a:xfrm>
        </p:grpSpPr>
        <p:sp>
          <p:nvSpPr>
            <p:cNvPr name="Freeform 13" id="13"/>
            <p:cNvSpPr/>
            <p:nvPr/>
          </p:nvSpPr>
          <p:spPr>
            <a:xfrm flipH="false" flipV="false" rot="0">
              <a:off x="0" y="0"/>
              <a:ext cx="13374" cy="777626"/>
            </a:xfrm>
            <a:custGeom>
              <a:avLst/>
              <a:gdLst/>
              <a:ahLst/>
              <a:cxnLst/>
              <a:rect r="r" b="b" t="t" l="l"/>
              <a:pathLst>
                <a:path h="777626" w="13374">
                  <a:moveTo>
                    <a:pt x="0" y="0"/>
                  </a:moveTo>
                  <a:lnTo>
                    <a:pt x="13374" y="0"/>
                  </a:lnTo>
                  <a:lnTo>
                    <a:pt x="13374" y="777626"/>
                  </a:lnTo>
                  <a:lnTo>
                    <a:pt x="0" y="777626"/>
                  </a:lnTo>
                  <a:close/>
                </a:path>
              </a:pathLst>
            </a:custGeom>
            <a:solidFill>
              <a:srgbClr val="FFFFFF"/>
            </a:solidFill>
          </p:spPr>
        </p:sp>
        <p:sp>
          <p:nvSpPr>
            <p:cNvPr name="TextBox 14" id="14"/>
            <p:cNvSpPr txBox="true"/>
            <p:nvPr/>
          </p:nvSpPr>
          <p:spPr>
            <a:xfrm>
              <a:off x="0" y="-38100"/>
              <a:ext cx="13374" cy="815726"/>
            </a:xfrm>
            <a:prstGeom prst="rect">
              <a:avLst/>
            </a:prstGeom>
          </p:spPr>
          <p:txBody>
            <a:bodyPr anchor="ctr" rtlCol="false" tIns="50800" lIns="50800" bIns="50800" rIns="50800"/>
            <a:lstStyle/>
            <a:p>
              <a:pPr algn="ctr">
                <a:lnSpc>
                  <a:spcPts val="3035"/>
                </a:lnSpc>
              </a:pPr>
            </a:p>
          </p:txBody>
        </p:sp>
      </p:grpSp>
      <p:grpSp>
        <p:nvGrpSpPr>
          <p:cNvPr name="Group 15" id="15"/>
          <p:cNvGrpSpPr/>
          <p:nvPr/>
        </p:nvGrpSpPr>
        <p:grpSpPr>
          <a:xfrm rot="0">
            <a:off x="15811589" y="8007246"/>
            <a:ext cx="4201427" cy="420142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317DFF"/>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8" id="18"/>
          <p:cNvGrpSpPr/>
          <p:nvPr/>
        </p:nvGrpSpPr>
        <p:grpSpPr>
          <a:xfrm rot="0">
            <a:off x="-1868494" y="-2100713"/>
            <a:ext cx="4201427" cy="420142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317DFF"/>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21" id="21"/>
          <p:cNvGrpSpPr/>
          <p:nvPr/>
        </p:nvGrpSpPr>
        <p:grpSpPr>
          <a:xfrm rot="0">
            <a:off x="16067950" y="6633635"/>
            <a:ext cx="762083" cy="762083"/>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379"/>
            </a:solidFill>
            <a:ln cap="sq">
              <a:noFill/>
              <a:prstDash val="solid"/>
              <a:miter/>
            </a:ln>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24" id="24"/>
          <p:cNvGrpSpPr/>
          <p:nvPr/>
        </p:nvGrpSpPr>
        <p:grpSpPr>
          <a:xfrm rot="0">
            <a:off x="-575233" y="9258300"/>
            <a:ext cx="1614906" cy="1614906"/>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379"/>
            </a:solidFill>
            <a:ln cap="sq">
              <a:noFill/>
              <a:prstDash val="solid"/>
              <a:miter/>
            </a:ln>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sp>
        <p:nvSpPr>
          <p:cNvPr name="TextBox 27" id="27"/>
          <p:cNvSpPr txBox="true"/>
          <p:nvPr/>
        </p:nvSpPr>
        <p:spPr>
          <a:xfrm rot="0">
            <a:off x="9469435" y="6084688"/>
            <a:ext cx="3857414" cy="289007"/>
          </a:xfrm>
          <a:prstGeom prst="rect">
            <a:avLst/>
          </a:prstGeom>
        </p:spPr>
        <p:txBody>
          <a:bodyPr anchor="t" rtlCol="false" tIns="0" lIns="0" bIns="0" rIns="0">
            <a:spAutoFit/>
          </a:bodyPr>
          <a:lstStyle/>
          <a:p>
            <a:pPr algn="l">
              <a:lnSpc>
                <a:spcPts val="2445"/>
              </a:lnSpc>
            </a:pPr>
            <a:r>
              <a:rPr lang="en-US" sz="1746">
                <a:solidFill>
                  <a:srgbClr val="FFFFFF"/>
                </a:solidFill>
                <a:latin typeface="Open Sauce"/>
                <a:ea typeface="Open Sauce"/>
                <a:cs typeface="Open Sauce"/>
                <a:sym typeface="Open Sauce"/>
              </a:rPr>
              <a:t>www.Pentreath.co.uk</a:t>
            </a:r>
          </a:p>
        </p:txBody>
      </p:sp>
      <p:sp>
        <p:nvSpPr>
          <p:cNvPr name="TextBox 28" id="28"/>
          <p:cNvSpPr txBox="true"/>
          <p:nvPr/>
        </p:nvSpPr>
        <p:spPr>
          <a:xfrm rot="0">
            <a:off x="9469435" y="5654398"/>
            <a:ext cx="3760379" cy="288529"/>
          </a:xfrm>
          <a:prstGeom prst="rect">
            <a:avLst/>
          </a:prstGeom>
        </p:spPr>
        <p:txBody>
          <a:bodyPr anchor="t" rtlCol="false" tIns="0" lIns="0" bIns="0" rIns="0">
            <a:spAutoFit/>
          </a:bodyPr>
          <a:lstStyle/>
          <a:p>
            <a:pPr algn="l">
              <a:lnSpc>
                <a:spcPts val="2445"/>
              </a:lnSpc>
            </a:pPr>
            <a:r>
              <a:rPr lang="en-US" sz="1746">
                <a:solidFill>
                  <a:srgbClr val="FFFFFF"/>
                </a:solidFill>
                <a:latin typeface="Open Sauce"/>
                <a:ea typeface="Open Sauce"/>
                <a:cs typeface="Open Sauce"/>
                <a:sym typeface="Open Sauce"/>
              </a:rPr>
              <a:t>cft.ipscornwall@nhs.net</a:t>
            </a:r>
          </a:p>
        </p:txBody>
      </p:sp>
      <p:sp>
        <p:nvSpPr>
          <p:cNvPr name="TextBox 29" id="29"/>
          <p:cNvSpPr txBox="true"/>
          <p:nvPr/>
        </p:nvSpPr>
        <p:spPr>
          <a:xfrm rot="0">
            <a:off x="9469435" y="6498543"/>
            <a:ext cx="3390341" cy="897174"/>
          </a:xfrm>
          <a:prstGeom prst="rect">
            <a:avLst/>
          </a:prstGeom>
        </p:spPr>
        <p:txBody>
          <a:bodyPr anchor="t" rtlCol="false" tIns="0" lIns="0" bIns="0" rIns="0">
            <a:spAutoFit/>
          </a:bodyPr>
          <a:lstStyle/>
          <a:p>
            <a:pPr algn="l">
              <a:lnSpc>
                <a:spcPts val="2445"/>
              </a:lnSpc>
            </a:pPr>
            <a:r>
              <a:rPr lang="en-US" sz="1746">
                <a:solidFill>
                  <a:srgbClr val="FFFFFF"/>
                </a:solidFill>
                <a:latin typeface="Open Sauce"/>
                <a:ea typeface="Open Sauce"/>
                <a:cs typeface="Open Sauce"/>
                <a:sym typeface="Open Sauce"/>
              </a:rPr>
              <a:t>St Enoder Barns, Glebe Farm</a:t>
            </a:r>
          </a:p>
          <a:p>
            <a:pPr algn="l">
              <a:lnSpc>
                <a:spcPts val="2445"/>
              </a:lnSpc>
            </a:pPr>
            <a:r>
              <a:rPr lang="en-US" sz="1746">
                <a:solidFill>
                  <a:srgbClr val="FFFFFF"/>
                </a:solidFill>
                <a:latin typeface="Open Sauce"/>
                <a:ea typeface="Open Sauce"/>
                <a:cs typeface="Open Sauce"/>
                <a:sym typeface="Open Sauce"/>
              </a:rPr>
              <a:t>Narrow Lane, Summercourt , </a:t>
            </a:r>
          </a:p>
          <a:p>
            <a:pPr algn="l">
              <a:lnSpc>
                <a:spcPts val="2445"/>
              </a:lnSpc>
            </a:pPr>
            <a:r>
              <a:rPr lang="en-US" sz="1746">
                <a:solidFill>
                  <a:srgbClr val="FFFFFF"/>
                </a:solidFill>
                <a:latin typeface="Open Sauce"/>
                <a:ea typeface="Open Sauce"/>
                <a:cs typeface="Open Sauce"/>
                <a:sym typeface="Open Sauce"/>
              </a:rPr>
              <a:t>Newquay, Cornwall, TR8 5EE</a:t>
            </a:r>
          </a:p>
        </p:txBody>
      </p:sp>
      <p:sp>
        <p:nvSpPr>
          <p:cNvPr name="TextBox 30" id="30"/>
          <p:cNvSpPr txBox="true"/>
          <p:nvPr/>
        </p:nvSpPr>
        <p:spPr>
          <a:xfrm rot="0">
            <a:off x="9469435" y="5259725"/>
            <a:ext cx="1993285" cy="288529"/>
          </a:xfrm>
          <a:prstGeom prst="rect">
            <a:avLst/>
          </a:prstGeom>
        </p:spPr>
        <p:txBody>
          <a:bodyPr anchor="t" rtlCol="false" tIns="0" lIns="0" bIns="0" rIns="0">
            <a:spAutoFit/>
          </a:bodyPr>
          <a:lstStyle/>
          <a:p>
            <a:pPr algn="l">
              <a:lnSpc>
                <a:spcPts val="2445"/>
              </a:lnSpc>
            </a:pPr>
            <a:r>
              <a:rPr lang="en-US" sz="1746">
                <a:solidFill>
                  <a:srgbClr val="FFFFFF"/>
                </a:solidFill>
                <a:latin typeface="Open Sauce"/>
                <a:ea typeface="Open Sauce"/>
                <a:cs typeface="Open Sauce"/>
                <a:sym typeface="Open Sauce"/>
              </a:rPr>
              <a:t>01726 862 727</a:t>
            </a:r>
          </a:p>
        </p:txBody>
      </p:sp>
      <p:sp>
        <p:nvSpPr>
          <p:cNvPr name="TextBox 31" id="31"/>
          <p:cNvSpPr txBox="true"/>
          <p:nvPr/>
        </p:nvSpPr>
        <p:spPr>
          <a:xfrm rot="0">
            <a:off x="9018792" y="4608087"/>
            <a:ext cx="3374058" cy="495741"/>
          </a:xfrm>
          <a:prstGeom prst="rect">
            <a:avLst/>
          </a:prstGeom>
        </p:spPr>
        <p:txBody>
          <a:bodyPr anchor="t" rtlCol="false" tIns="0" lIns="0" bIns="0" rIns="0">
            <a:spAutoFit/>
          </a:bodyPr>
          <a:lstStyle/>
          <a:p>
            <a:pPr algn="l">
              <a:lnSpc>
                <a:spcPts val="4138"/>
              </a:lnSpc>
            </a:pPr>
            <a:r>
              <a:rPr lang="en-US" sz="2956" b="true">
                <a:solidFill>
                  <a:srgbClr val="FFFFFF"/>
                </a:solidFill>
                <a:latin typeface="Open Sauce Bold"/>
                <a:ea typeface="Open Sauce Bold"/>
                <a:cs typeface="Open Sauce Bold"/>
                <a:sym typeface="Open Sauce Bold"/>
              </a:rPr>
              <a:t>Pentreath IPS </a:t>
            </a:r>
          </a:p>
        </p:txBody>
      </p:sp>
      <p:sp>
        <p:nvSpPr>
          <p:cNvPr name="TextBox 32" id="32"/>
          <p:cNvSpPr txBox="true"/>
          <p:nvPr/>
        </p:nvSpPr>
        <p:spPr>
          <a:xfrm rot="0">
            <a:off x="8560258" y="3031387"/>
            <a:ext cx="4233349" cy="1054100"/>
          </a:xfrm>
          <a:prstGeom prst="rect">
            <a:avLst/>
          </a:prstGeom>
        </p:spPr>
        <p:txBody>
          <a:bodyPr anchor="t" rtlCol="false" tIns="0" lIns="0" bIns="0" rIns="0">
            <a:spAutoFit/>
          </a:bodyPr>
          <a:lstStyle/>
          <a:p>
            <a:pPr algn="ctr">
              <a:lnSpc>
                <a:spcPts val="2800"/>
              </a:lnSpc>
            </a:pPr>
            <a:r>
              <a:rPr lang="en-US" sz="2000">
                <a:solidFill>
                  <a:srgbClr val="FFFFFF"/>
                </a:solidFill>
                <a:latin typeface="Open Sauce"/>
                <a:ea typeface="Open Sauce"/>
                <a:cs typeface="Open Sauce"/>
                <a:sym typeface="Open Sauce"/>
              </a:rPr>
              <a:t>To find out more about how to refer to IPS speak to the ES in your area or contact: -</a:t>
            </a:r>
          </a:p>
        </p:txBody>
      </p:sp>
      <p:sp>
        <p:nvSpPr>
          <p:cNvPr name="TextBox 33" id="33"/>
          <p:cNvSpPr txBox="true"/>
          <p:nvPr/>
        </p:nvSpPr>
        <p:spPr>
          <a:xfrm rot="0">
            <a:off x="5650203" y="9706205"/>
            <a:ext cx="7914805" cy="273685"/>
          </a:xfrm>
          <a:prstGeom prst="rect">
            <a:avLst/>
          </a:prstGeom>
        </p:spPr>
        <p:txBody>
          <a:bodyPr anchor="t" rtlCol="false" tIns="0" lIns="0" bIns="0" rIns="0">
            <a:spAutoFit/>
          </a:bodyPr>
          <a:lstStyle/>
          <a:p>
            <a:pPr algn="l">
              <a:lnSpc>
                <a:spcPts val="2239"/>
              </a:lnSpc>
            </a:pPr>
            <a:r>
              <a:rPr lang="en-US" sz="1599">
                <a:solidFill>
                  <a:srgbClr val="004379"/>
                </a:solidFill>
                <a:latin typeface="Open Sauce"/>
                <a:ea typeface="Open Sauce"/>
                <a:cs typeface="Open Sauce"/>
                <a:sym typeface="Open Sauce"/>
              </a:rPr>
              <a:t>Developed in Partneship with:  Cornwall Partnership NHS Foundation Trust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9558467" y="-1448305"/>
            <a:ext cx="8729533" cy="13183610"/>
            <a:chOff x="0" y="0"/>
            <a:chExt cx="2299136" cy="3472227"/>
          </a:xfrm>
        </p:grpSpPr>
        <p:sp>
          <p:nvSpPr>
            <p:cNvPr name="Freeform 3" id="3"/>
            <p:cNvSpPr/>
            <p:nvPr/>
          </p:nvSpPr>
          <p:spPr>
            <a:xfrm flipH="false" flipV="false" rot="0">
              <a:off x="0" y="0"/>
              <a:ext cx="2299136" cy="3472226"/>
            </a:xfrm>
            <a:custGeom>
              <a:avLst/>
              <a:gdLst/>
              <a:ahLst/>
              <a:cxnLst/>
              <a:rect r="r" b="b" t="t" l="l"/>
              <a:pathLst>
                <a:path h="3472226" w="2299136">
                  <a:moveTo>
                    <a:pt x="0" y="0"/>
                  </a:moveTo>
                  <a:lnTo>
                    <a:pt x="2299136" y="0"/>
                  </a:lnTo>
                  <a:lnTo>
                    <a:pt x="2299136" y="3472226"/>
                  </a:lnTo>
                  <a:lnTo>
                    <a:pt x="0" y="3472226"/>
                  </a:lnTo>
                  <a:close/>
                </a:path>
              </a:pathLst>
            </a:custGeom>
            <a:solidFill>
              <a:srgbClr val="004379"/>
            </a:solidFill>
          </p:spPr>
        </p:sp>
        <p:sp>
          <p:nvSpPr>
            <p:cNvPr name="TextBox 4" id="4"/>
            <p:cNvSpPr txBox="true"/>
            <p:nvPr/>
          </p:nvSpPr>
          <p:spPr>
            <a:xfrm>
              <a:off x="0" y="-19050"/>
              <a:ext cx="2299136" cy="3491277"/>
            </a:xfrm>
            <a:prstGeom prst="rect">
              <a:avLst/>
            </a:prstGeom>
          </p:spPr>
          <p:txBody>
            <a:bodyPr anchor="ctr" rtlCol="false" tIns="50800" lIns="50800" bIns="50800" rIns="50800"/>
            <a:lstStyle/>
            <a:p>
              <a:pPr algn="ctr">
                <a:lnSpc>
                  <a:spcPts val="2859"/>
                </a:lnSpc>
              </a:pPr>
            </a:p>
          </p:txBody>
        </p:sp>
      </p:grpSp>
      <p:grpSp>
        <p:nvGrpSpPr>
          <p:cNvPr name="Group 5" id="5"/>
          <p:cNvGrpSpPr/>
          <p:nvPr/>
        </p:nvGrpSpPr>
        <p:grpSpPr>
          <a:xfrm rot="0">
            <a:off x="6252962" y="-2446601"/>
            <a:ext cx="5009309" cy="500930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379"/>
            </a:solidFill>
            <a:ln cap="sq">
              <a:noFill/>
              <a:prstDash val="solid"/>
              <a:miter/>
            </a:ln>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8" id="8"/>
          <p:cNvSpPr/>
          <p:nvPr/>
        </p:nvSpPr>
        <p:spPr>
          <a:xfrm flipH="false" flipV="false" rot="0">
            <a:off x="9558467" y="-110751"/>
            <a:ext cx="8729533" cy="10980556"/>
          </a:xfrm>
          <a:custGeom>
            <a:avLst/>
            <a:gdLst/>
            <a:ahLst/>
            <a:cxnLst/>
            <a:rect r="r" b="b" t="t" l="l"/>
            <a:pathLst>
              <a:path h="10980556" w="8729533">
                <a:moveTo>
                  <a:pt x="0" y="0"/>
                </a:moveTo>
                <a:lnTo>
                  <a:pt x="8729533" y="0"/>
                </a:lnTo>
                <a:lnTo>
                  <a:pt x="8729533" y="10980556"/>
                </a:lnTo>
                <a:lnTo>
                  <a:pt x="0" y="10980556"/>
                </a:lnTo>
                <a:lnTo>
                  <a:pt x="0" y="0"/>
                </a:lnTo>
                <a:close/>
              </a:path>
            </a:pathLst>
          </a:custGeom>
          <a:blipFill>
            <a:blip r:embed="rId2">
              <a:alphaModFix amt="68000"/>
            </a:blip>
            <a:stretch>
              <a:fillRect l="-25471" t="0" r="-63207" b="0"/>
            </a:stretch>
          </a:blipFill>
        </p:spPr>
      </p:sp>
      <p:grpSp>
        <p:nvGrpSpPr>
          <p:cNvPr name="Group 9" id="9"/>
          <p:cNvGrpSpPr/>
          <p:nvPr/>
        </p:nvGrpSpPr>
        <p:grpSpPr>
          <a:xfrm rot="0">
            <a:off x="-1390959" y="8567821"/>
            <a:ext cx="3086100" cy="308610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379"/>
            </a:solidFill>
            <a:ln cap="sq">
              <a:noFill/>
              <a:prstDash val="solid"/>
              <a:miter/>
            </a:ln>
          </p:spPr>
        </p:sp>
        <p:sp>
          <p:nvSpPr>
            <p:cNvPr name="TextBox 11" id="11"/>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2" id="12"/>
          <p:cNvGrpSpPr/>
          <p:nvPr/>
        </p:nvGrpSpPr>
        <p:grpSpPr>
          <a:xfrm rot="0">
            <a:off x="5713258" y="2727305"/>
            <a:ext cx="654889" cy="65488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5797"/>
            </a:solidFill>
            <a:ln cap="sq">
              <a:no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15" id="15"/>
          <p:cNvSpPr txBox="true"/>
          <p:nvPr/>
        </p:nvSpPr>
        <p:spPr>
          <a:xfrm rot="0">
            <a:off x="1295137" y="1754095"/>
            <a:ext cx="3630003" cy="808613"/>
          </a:xfrm>
          <a:prstGeom prst="rect">
            <a:avLst/>
          </a:prstGeom>
        </p:spPr>
        <p:txBody>
          <a:bodyPr anchor="t" rtlCol="false" tIns="0" lIns="0" bIns="0" rIns="0">
            <a:spAutoFit/>
          </a:bodyPr>
          <a:lstStyle/>
          <a:p>
            <a:pPr algn="l" marL="0" indent="0" lvl="0">
              <a:lnSpc>
                <a:spcPts val="6644"/>
              </a:lnSpc>
              <a:spcBef>
                <a:spcPct val="0"/>
              </a:spcBef>
            </a:pPr>
            <a:r>
              <a:rPr lang="en-US" b="true" sz="4746" spc="-94">
                <a:solidFill>
                  <a:srgbClr val="191919"/>
                </a:solidFill>
                <a:latin typeface="Open Sauce Bold"/>
                <a:ea typeface="Open Sauce Bold"/>
                <a:cs typeface="Open Sauce Bold"/>
                <a:sym typeface="Open Sauce Bold"/>
              </a:rPr>
              <a:t>Content</a:t>
            </a:r>
          </a:p>
        </p:txBody>
      </p:sp>
      <p:sp>
        <p:nvSpPr>
          <p:cNvPr name="TextBox 16" id="16"/>
          <p:cNvSpPr txBox="true"/>
          <p:nvPr/>
        </p:nvSpPr>
        <p:spPr>
          <a:xfrm rot="0">
            <a:off x="1162235" y="4179650"/>
            <a:ext cx="4349681" cy="3752831"/>
          </a:xfrm>
          <a:prstGeom prst="rect">
            <a:avLst/>
          </a:prstGeom>
        </p:spPr>
        <p:txBody>
          <a:bodyPr anchor="t" rtlCol="false" tIns="0" lIns="0" bIns="0" rIns="0">
            <a:spAutoFit/>
          </a:bodyPr>
          <a:lstStyle/>
          <a:p>
            <a:pPr algn="l" marL="561341" indent="-280670" lvl="1">
              <a:lnSpc>
                <a:spcPts val="4316"/>
              </a:lnSpc>
              <a:buFont typeface="Arial"/>
              <a:buChar char="•"/>
            </a:pPr>
            <a:r>
              <a:rPr lang="en-US" sz="2600">
                <a:solidFill>
                  <a:srgbClr val="191919"/>
                </a:solidFill>
                <a:latin typeface="Open Sauce"/>
                <a:ea typeface="Open Sauce"/>
                <a:cs typeface="Open Sauce"/>
                <a:sym typeface="Open Sauce"/>
              </a:rPr>
              <a:t>Content</a:t>
            </a:r>
          </a:p>
          <a:p>
            <a:pPr algn="l" marL="561341" indent="-280670" lvl="1">
              <a:lnSpc>
                <a:spcPts val="4316"/>
              </a:lnSpc>
              <a:buFont typeface="Arial"/>
              <a:buChar char="•"/>
            </a:pPr>
            <a:r>
              <a:rPr lang="en-US" sz="2600">
                <a:solidFill>
                  <a:srgbClr val="191919"/>
                </a:solidFill>
                <a:latin typeface="Open Sauce"/>
                <a:ea typeface="Open Sauce"/>
                <a:cs typeface="Open Sauce"/>
                <a:sym typeface="Open Sauce"/>
              </a:rPr>
              <a:t>Introduction</a:t>
            </a:r>
          </a:p>
          <a:p>
            <a:pPr algn="l" marL="561341" indent="-280670" lvl="1">
              <a:lnSpc>
                <a:spcPts val="4316"/>
              </a:lnSpc>
              <a:buFont typeface="Arial"/>
              <a:buChar char="•"/>
            </a:pPr>
            <a:r>
              <a:rPr lang="en-US" sz="2600">
                <a:solidFill>
                  <a:srgbClr val="191919"/>
                </a:solidFill>
                <a:latin typeface="Open Sauce"/>
                <a:ea typeface="Open Sauce"/>
                <a:cs typeface="Open Sauce"/>
                <a:sym typeface="Open Sauce"/>
              </a:rPr>
              <a:t>What is IPS?</a:t>
            </a:r>
          </a:p>
          <a:p>
            <a:pPr algn="l" marL="565238" indent="-282619" lvl="1">
              <a:lnSpc>
                <a:spcPts val="4345"/>
              </a:lnSpc>
              <a:buFont typeface="Arial"/>
              <a:buChar char="•"/>
            </a:pPr>
            <a:r>
              <a:rPr lang="en-US" sz="2618">
                <a:solidFill>
                  <a:srgbClr val="191919"/>
                </a:solidFill>
                <a:latin typeface="Open Sauce"/>
                <a:ea typeface="Open Sauce"/>
                <a:cs typeface="Open Sauce"/>
                <a:sym typeface="Open Sauce"/>
              </a:rPr>
              <a:t>Principles of IPS</a:t>
            </a:r>
          </a:p>
          <a:p>
            <a:pPr algn="l" marL="565238" indent="-282619" lvl="1">
              <a:lnSpc>
                <a:spcPts val="4345"/>
              </a:lnSpc>
              <a:buFont typeface="Arial"/>
              <a:buChar char="•"/>
            </a:pPr>
            <a:r>
              <a:rPr lang="en-US" sz="2618">
                <a:solidFill>
                  <a:srgbClr val="191919"/>
                </a:solidFill>
                <a:latin typeface="Open Sauce"/>
                <a:ea typeface="Open Sauce"/>
                <a:cs typeface="Open Sauce"/>
                <a:sym typeface="Open Sauce"/>
              </a:rPr>
              <a:t>IPS Client Reflections </a:t>
            </a:r>
          </a:p>
          <a:p>
            <a:pPr algn="l" marL="565238" indent="-282619" lvl="1">
              <a:lnSpc>
                <a:spcPts val="4345"/>
              </a:lnSpc>
              <a:buFont typeface="Arial"/>
              <a:buChar char="•"/>
            </a:pPr>
            <a:r>
              <a:rPr lang="en-US" sz="2618">
                <a:solidFill>
                  <a:srgbClr val="191919"/>
                </a:solidFill>
                <a:latin typeface="Open Sauce"/>
                <a:ea typeface="Open Sauce"/>
                <a:cs typeface="Open Sauce"/>
                <a:sym typeface="Open Sauce"/>
              </a:rPr>
              <a:t>Clinicians Reflections of IPS Service</a:t>
            </a:r>
          </a:p>
        </p:txBody>
      </p:sp>
      <p:sp>
        <p:nvSpPr>
          <p:cNvPr name="TextBox 17" id="17"/>
          <p:cNvSpPr txBox="true"/>
          <p:nvPr/>
        </p:nvSpPr>
        <p:spPr>
          <a:xfrm rot="0">
            <a:off x="6368146" y="4179650"/>
            <a:ext cx="664959" cy="3209906"/>
          </a:xfrm>
          <a:prstGeom prst="rect">
            <a:avLst/>
          </a:prstGeom>
        </p:spPr>
        <p:txBody>
          <a:bodyPr anchor="t" rtlCol="false" tIns="0" lIns="0" bIns="0" rIns="0">
            <a:spAutoFit/>
          </a:bodyPr>
          <a:lstStyle/>
          <a:p>
            <a:pPr algn="l">
              <a:lnSpc>
                <a:spcPts val="4316"/>
              </a:lnSpc>
            </a:pPr>
            <a:r>
              <a:rPr lang="en-US" sz="2600">
                <a:solidFill>
                  <a:srgbClr val="191919"/>
                </a:solidFill>
                <a:latin typeface="Open Sauce"/>
                <a:ea typeface="Open Sauce"/>
                <a:cs typeface="Open Sauce"/>
                <a:sym typeface="Open Sauce"/>
              </a:rPr>
              <a:t>01</a:t>
            </a:r>
          </a:p>
          <a:p>
            <a:pPr algn="l">
              <a:lnSpc>
                <a:spcPts val="4316"/>
              </a:lnSpc>
            </a:pPr>
            <a:r>
              <a:rPr lang="en-US" sz="2600">
                <a:solidFill>
                  <a:srgbClr val="191919"/>
                </a:solidFill>
                <a:latin typeface="Open Sauce"/>
                <a:ea typeface="Open Sauce"/>
                <a:cs typeface="Open Sauce"/>
                <a:sym typeface="Open Sauce"/>
              </a:rPr>
              <a:t>02</a:t>
            </a:r>
          </a:p>
          <a:p>
            <a:pPr algn="l">
              <a:lnSpc>
                <a:spcPts val="4345"/>
              </a:lnSpc>
            </a:pPr>
            <a:r>
              <a:rPr lang="en-US" sz="2618">
                <a:solidFill>
                  <a:srgbClr val="191919"/>
                </a:solidFill>
                <a:latin typeface="Open Sauce"/>
                <a:ea typeface="Open Sauce"/>
                <a:cs typeface="Open Sauce"/>
                <a:sym typeface="Open Sauce"/>
              </a:rPr>
              <a:t>03</a:t>
            </a:r>
          </a:p>
          <a:p>
            <a:pPr algn="l">
              <a:lnSpc>
                <a:spcPts val="4345"/>
              </a:lnSpc>
            </a:pPr>
            <a:r>
              <a:rPr lang="en-US" sz="2618">
                <a:solidFill>
                  <a:srgbClr val="191919"/>
                </a:solidFill>
                <a:latin typeface="Open Sauce"/>
                <a:ea typeface="Open Sauce"/>
                <a:cs typeface="Open Sauce"/>
                <a:sym typeface="Open Sauce"/>
              </a:rPr>
              <a:t>04</a:t>
            </a:r>
          </a:p>
          <a:p>
            <a:pPr algn="l">
              <a:lnSpc>
                <a:spcPts val="4345"/>
              </a:lnSpc>
            </a:pPr>
            <a:r>
              <a:rPr lang="en-US" sz="2618">
                <a:solidFill>
                  <a:srgbClr val="191919"/>
                </a:solidFill>
                <a:latin typeface="Open Sauce"/>
                <a:ea typeface="Open Sauce"/>
                <a:cs typeface="Open Sauce"/>
                <a:sym typeface="Open Sauce"/>
              </a:rPr>
              <a:t>05</a:t>
            </a:r>
          </a:p>
          <a:p>
            <a:pPr algn="l">
              <a:lnSpc>
                <a:spcPts val="4345"/>
              </a:lnSpc>
            </a:pPr>
            <a:r>
              <a:rPr lang="en-US" sz="2618">
                <a:solidFill>
                  <a:srgbClr val="191919"/>
                </a:solidFill>
                <a:latin typeface="Open Sauce"/>
                <a:ea typeface="Open Sauce"/>
                <a:cs typeface="Open Sauce"/>
                <a:sym typeface="Open Sauce"/>
              </a:rPr>
              <a:t>11</a:t>
            </a:r>
          </a:p>
        </p:txBody>
      </p:sp>
      <p:sp>
        <p:nvSpPr>
          <p:cNvPr name="TextBox 18" id="18"/>
          <p:cNvSpPr txBox="true"/>
          <p:nvPr/>
        </p:nvSpPr>
        <p:spPr>
          <a:xfrm rot="0">
            <a:off x="17259300" y="9643638"/>
            <a:ext cx="664959" cy="365251"/>
          </a:xfrm>
          <a:prstGeom prst="rect">
            <a:avLst/>
          </a:prstGeom>
        </p:spPr>
        <p:txBody>
          <a:bodyPr anchor="t" rtlCol="false" tIns="0" lIns="0" bIns="0" rIns="0">
            <a:spAutoFit/>
          </a:bodyPr>
          <a:lstStyle/>
          <a:p>
            <a:pPr algn="l">
              <a:lnSpc>
                <a:spcPts val="3154"/>
              </a:lnSpc>
            </a:pPr>
            <a:r>
              <a:rPr lang="en-US" sz="1900">
                <a:solidFill>
                  <a:srgbClr val="FFFFFF"/>
                </a:solidFill>
                <a:latin typeface="Open Sauce"/>
                <a:ea typeface="Open Sauce"/>
                <a:cs typeface="Open Sauce"/>
                <a:sym typeface="Open Sauce"/>
              </a:rPr>
              <a:t>01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2778327" y="7417124"/>
            <a:ext cx="12710840" cy="1184047"/>
          </a:xfrm>
          <a:custGeom>
            <a:avLst/>
            <a:gdLst/>
            <a:ahLst/>
            <a:cxnLst/>
            <a:rect r="r" b="b" t="t" l="l"/>
            <a:pathLst>
              <a:path h="1184047" w="12710840">
                <a:moveTo>
                  <a:pt x="0" y="0"/>
                </a:moveTo>
                <a:lnTo>
                  <a:pt x="12710840" y="0"/>
                </a:lnTo>
                <a:lnTo>
                  <a:pt x="12710840" y="1184046"/>
                </a:lnTo>
                <a:lnTo>
                  <a:pt x="0" y="1184046"/>
                </a:lnTo>
                <a:lnTo>
                  <a:pt x="0" y="0"/>
                </a:lnTo>
                <a:close/>
              </a:path>
            </a:pathLst>
          </a:custGeom>
          <a:blipFill>
            <a:blip r:embed="rId2">
              <a:alphaModFix amt="72000"/>
            </a:blip>
            <a:stretch>
              <a:fillRect l="0" t="0" r="0" b="-208633"/>
            </a:stretch>
          </a:blipFill>
        </p:spPr>
      </p:sp>
      <p:grpSp>
        <p:nvGrpSpPr>
          <p:cNvPr name="Group 3" id="3"/>
          <p:cNvGrpSpPr/>
          <p:nvPr/>
        </p:nvGrpSpPr>
        <p:grpSpPr>
          <a:xfrm rot="0">
            <a:off x="0" y="0"/>
            <a:ext cx="18288000" cy="4491629"/>
            <a:chOff x="0" y="0"/>
            <a:chExt cx="4816593" cy="1182980"/>
          </a:xfrm>
        </p:grpSpPr>
        <p:sp>
          <p:nvSpPr>
            <p:cNvPr name="Freeform 4" id="4"/>
            <p:cNvSpPr/>
            <p:nvPr/>
          </p:nvSpPr>
          <p:spPr>
            <a:xfrm flipH="false" flipV="false" rot="0">
              <a:off x="0" y="0"/>
              <a:ext cx="4816592" cy="1182980"/>
            </a:xfrm>
            <a:custGeom>
              <a:avLst/>
              <a:gdLst/>
              <a:ahLst/>
              <a:cxnLst/>
              <a:rect r="r" b="b" t="t" l="l"/>
              <a:pathLst>
                <a:path h="1182980" w="4816592">
                  <a:moveTo>
                    <a:pt x="0" y="0"/>
                  </a:moveTo>
                  <a:lnTo>
                    <a:pt x="4816592" y="0"/>
                  </a:lnTo>
                  <a:lnTo>
                    <a:pt x="4816592" y="1182980"/>
                  </a:lnTo>
                  <a:lnTo>
                    <a:pt x="0" y="1182980"/>
                  </a:lnTo>
                  <a:close/>
                </a:path>
              </a:pathLst>
            </a:custGeom>
            <a:solidFill>
              <a:srgbClr val="106861"/>
            </a:solidFill>
            <a:ln cap="sq">
              <a:noFill/>
              <a:prstDash val="solid"/>
              <a:miter/>
            </a:ln>
          </p:spPr>
        </p:sp>
        <p:sp>
          <p:nvSpPr>
            <p:cNvPr name="TextBox 5" id="5"/>
            <p:cNvSpPr txBox="true"/>
            <p:nvPr/>
          </p:nvSpPr>
          <p:spPr>
            <a:xfrm>
              <a:off x="0" y="-19050"/>
              <a:ext cx="4816593" cy="120203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6" id="6"/>
          <p:cNvGrpSpPr/>
          <p:nvPr/>
        </p:nvGrpSpPr>
        <p:grpSpPr>
          <a:xfrm rot="0">
            <a:off x="16113923" y="9258300"/>
            <a:ext cx="327444" cy="32744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sp>
        <p:sp>
          <p:nvSpPr>
            <p:cNvPr name="TextBox 8" id="8"/>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9" id="9"/>
          <p:cNvGrpSpPr/>
          <p:nvPr/>
        </p:nvGrpSpPr>
        <p:grpSpPr>
          <a:xfrm rot="0">
            <a:off x="15648108" y="9258300"/>
            <a:ext cx="327444" cy="32744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sp>
        <p:sp>
          <p:nvSpPr>
            <p:cNvPr name="TextBox 11" id="11"/>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2" id="12"/>
          <p:cNvGrpSpPr/>
          <p:nvPr/>
        </p:nvGrpSpPr>
        <p:grpSpPr>
          <a:xfrm rot="0">
            <a:off x="15161723" y="9258300"/>
            <a:ext cx="327444" cy="32744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5" id="15"/>
          <p:cNvSpPr/>
          <p:nvPr/>
        </p:nvSpPr>
        <p:spPr>
          <a:xfrm flipH="false" flipV="false" rot="0">
            <a:off x="-754354" y="-217998"/>
            <a:ext cx="19796707" cy="4709626"/>
          </a:xfrm>
          <a:custGeom>
            <a:avLst/>
            <a:gdLst/>
            <a:ahLst/>
            <a:cxnLst/>
            <a:rect r="r" b="b" t="t" l="l"/>
            <a:pathLst>
              <a:path h="4709626" w="19796707">
                <a:moveTo>
                  <a:pt x="0" y="0"/>
                </a:moveTo>
                <a:lnTo>
                  <a:pt x="19796708" y="0"/>
                </a:lnTo>
                <a:lnTo>
                  <a:pt x="19796708" y="4709627"/>
                </a:lnTo>
                <a:lnTo>
                  <a:pt x="0" y="4709627"/>
                </a:lnTo>
                <a:lnTo>
                  <a:pt x="0" y="0"/>
                </a:lnTo>
                <a:close/>
              </a:path>
            </a:pathLst>
          </a:custGeom>
          <a:blipFill>
            <a:blip r:embed="rId3"/>
            <a:stretch>
              <a:fillRect l="0" t="-88496" r="0" b="-91559"/>
            </a:stretch>
          </a:blipFill>
        </p:spPr>
      </p:sp>
      <p:grpSp>
        <p:nvGrpSpPr>
          <p:cNvPr name="Group 16" id="16"/>
          <p:cNvGrpSpPr/>
          <p:nvPr/>
        </p:nvGrpSpPr>
        <p:grpSpPr>
          <a:xfrm rot="0">
            <a:off x="903866" y="802480"/>
            <a:ext cx="16536502" cy="8376637"/>
            <a:chOff x="0" y="0"/>
            <a:chExt cx="4355293" cy="2206192"/>
          </a:xfrm>
        </p:grpSpPr>
        <p:sp>
          <p:nvSpPr>
            <p:cNvPr name="Freeform 17" id="17"/>
            <p:cNvSpPr/>
            <p:nvPr/>
          </p:nvSpPr>
          <p:spPr>
            <a:xfrm flipH="false" flipV="false" rot="0">
              <a:off x="0" y="0"/>
              <a:ext cx="4355293" cy="2206192"/>
            </a:xfrm>
            <a:custGeom>
              <a:avLst/>
              <a:gdLst/>
              <a:ahLst/>
              <a:cxnLst/>
              <a:rect r="r" b="b" t="t" l="l"/>
              <a:pathLst>
                <a:path h="2206192" w="4355293">
                  <a:moveTo>
                    <a:pt x="11704" y="0"/>
                  </a:moveTo>
                  <a:lnTo>
                    <a:pt x="4343588" y="0"/>
                  </a:lnTo>
                  <a:cubicBezTo>
                    <a:pt x="4350053" y="0"/>
                    <a:pt x="4355293" y="5240"/>
                    <a:pt x="4355293" y="11704"/>
                  </a:cubicBezTo>
                  <a:lnTo>
                    <a:pt x="4355293" y="2194488"/>
                  </a:lnTo>
                  <a:cubicBezTo>
                    <a:pt x="4355293" y="2200952"/>
                    <a:pt x="4350053" y="2206192"/>
                    <a:pt x="4343588" y="2206192"/>
                  </a:cubicBezTo>
                  <a:lnTo>
                    <a:pt x="11704" y="2206192"/>
                  </a:lnTo>
                  <a:cubicBezTo>
                    <a:pt x="5240" y="2206192"/>
                    <a:pt x="0" y="2200952"/>
                    <a:pt x="0" y="2194488"/>
                  </a:cubicBezTo>
                  <a:lnTo>
                    <a:pt x="0" y="11704"/>
                  </a:lnTo>
                  <a:cubicBezTo>
                    <a:pt x="0" y="5240"/>
                    <a:pt x="5240" y="0"/>
                    <a:pt x="11704" y="0"/>
                  </a:cubicBezTo>
                  <a:close/>
                </a:path>
              </a:pathLst>
            </a:custGeom>
            <a:solidFill>
              <a:srgbClr val="115797"/>
            </a:solidFill>
            <a:ln cap="rnd">
              <a:noFill/>
              <a:prstDash val="solid"/>
              <a:round/>
            </a:ln>
          </p:spPr>
        </p:sp>
        <p:sp>
          <p:nvSpPr>
            <p:cNvPr name="TextBox 18" id="18"/>
            <p:cNvSpPr txBox="true"/>
            <p:nvPr/>
          </p:nvSpPr>
          <p:spPr>
            <a:xfrm>
              <a:off x="0" y="-19050"/>
              <a:ext cx="4355293" cy="2225242"/>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19" id="19"/>
          <p:cNvSpPr txBox="true"/>
          <p:nvPr/>
        </p:nvSpPr>
        <p:spPr>
          <a:xfrm rot="0">
            <a:off x="2314074" y="2051091"/>
            <a:ext cx="13799849" cy="6784975"/>
          </a:xfrm>
          <a:prstGeom prst="rect">
            <a:avLst/>
          </a:prstGeom>
        </p:spPr>
        <p:txBody>
          <a:bodyPr anchor="t" rtlCol="false" tIns="0" lIns="0" bIns="0" rIns="0">
            <a:spAutoFit/>
          </a:bodyPr>
          <a:lstStyle/>
          <a:p>
            <a:pPr algn="ctr">
              <a:lnSpc>
                <a:spcPts val="3200"/>
              </a:lnSpc>
            </a:pPr>
            <a:r>
              <a:rPr lang="en-US" sz="2000">
                <a:solidFill>
                  <a:srgbClr val="FFFFFF"/>
                </a:solidFill>
                <a:latin typeface="Open Sauce"/>
                <a:ea typeface="Open Sauce"/>
                <a:cs typeface="Open Sauce"/>
                <a:sym typeface="Open Sauce"/>
              </a:rPr>
              <a:t>The Individual Placement and Support (IPS) service is a partnership between Pentreath and Cornwall Partnership Foundation Trust, supporting those with severe mental illness to gain and sustain paid employment. Employment Specialists (ES) and Peer Mentors (PM) are based within the Community Mental Health Teams (CMHT),  Early Intervention in Psychosis Teams, Community Rehabilitation Mental Health Team and the Forensic Service. We also work with clients referred from the Adult Eating Disorders Service and Complex Emotional Difficulties Service. In addition, we are starting to deliver the IPS service in primary care settings to widen accessibility.</a:t>
            </a:r>
          </a:p>
          <a:p>
            <a:pPr algn="ctr">
              <a:lnSpc>
                <a:spcPts val="3200"/>
              </a:lnSpc>
            </a:pPr>
          </a:p>
          <a:p>
            <a:pPr algn="ctr">
              <a:lnSpc>
                <a:spcPts val="3200"/>
              </a:lnSpc>
            </a:pPr>
            <a:r>
              <a:rPr lang="en-US" sz="2000">
                <a:solidFill>
                  <a:srgbClr val="FFFFFF"/>
                </a:solidFill>
                <a:latin typeface="Open Sauce"/>
                <a:ea typeface="Open Sauce"/>
                <a:cs typeface="Open Sauce"/>
                <a:sym typeface="Open Sauce"/>
              </a:rPr>
              <a:t>This booklet provides the experiences of some of the individuals who have accessed the IPS service. Told from their own perspective, they share their journey from accessing the IPS service through to what it means for them and their hopes for the future, reflecting how employment can play an important role in someone’s recovery journey by providing integration into society through increased social networks, improved mental health and financial independence. </a:t>
            </a:r>
          </a:p>
          <a:p>
            <a:pPr algn="ctr">
              <a:lnSpc>
                <a:spcPts val="3200"/>
              </a:lnSpc>
            </a:pPr>
          </a:p>
          <a:p>
            <a:pPr algn="ctr">
              <a:lnSpc>
                <a:spcPts val="3200"/>
              </a:lnSpc>
            </a:pPr>
            <a:r>
              <a:rPr lang="en-US" sz="2000">
                <a:solidFill>
                  <a:srgbClr val="FFFFFF"/>
                </a:solidFill>
                <a:latin typeface="Open Sauce"/>
                <a:ea typeface="Open Sauce"/>
                <a:cs typeface="Open Sauce"/>
                <a:sym typeface="Open Sauce"/>
              </a:rPr>
              <a:t>Sharing the stories of individuals can help to promote the recovery of others and has the potential to change someone’s life. For anyone accessing the IPS service, hearing a story of someone in a similar position can provide hope and inspiration for them.</a:t>
            </a:r>
          </a:p>
        </p:txBody>
      </p:sp>
      <p:sp>
        <p:nvSpPr>
          <p:cNvPr name="TextBox 20" id="20"/>
          <p:cNvSpPr txBox="true"/>
          <p:nvPr/>
        </p:nvSpPr>
        <p:spPr>
          <a:xfrm rot="0">
            <a:off x="5669478" y="923925"/>
            <a:ext cx="6928538" cy="936625"/>
          </a:xfrm>
          <a:prstGeom prst="rect">
            <a:avLst/>
          </a:prstGeom>
        </p:spPr>
        <p:txBody>
          <a:bodyPr anchor="t" rtlCol="false" tIns="0" lIns="0" bIns="0" rIns="0">
            <a:spAutoFit/>
          </a:bodyPr>
          <a:lstStyle/>
          <a:p>
            <a:pPr algn="ctr" marL="0" indent="0" lvl="0">
              <a:lnSpc>
                <a:spcPts val="7699"/>
              </a:lnSpc>
              <a:spcBef>
                <a:spcPct val="0"/>
              </a:spcBef>
            </a:pPr>
            <a:r>
              <a:rPr lang="en-US" b="true" sz="5499" spc="-109">
                <a:solidFill>
                  <a:srgbClr val="FDFBFB"/>
                </a:solidFill>
                <a:latin typeface="Open Sauce Bold"/>
                <a:ea typeface="Open Sauce Bold"/>
                <a:cs typeface="Open Sauce Bold"/>
                <a:sym typeface="Open Sauce Bold"/>
              </a:rPr>
              <a:t>Introduction</a:t>
            </a:r>
          </a:p>
        </p:txBody>
      </p:sp>
      <p:sp>
        <p:nvSpPr>
          <p:cNvPr name="TextBox 21" id="21"/>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000000"/>
                </a:solidFill>
                <a:latin typeface="Open Sauce"/>
                <a:ea typeface="Open Sauce"/>
                <a:cs typeface="Open Sauce"/>
                <a:sym typeface="Open Sauce"/>
              </a:rPr>
              <a:t>02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9832433" y="-339559"/>
            <a:ext cx="8956821" cy="11772679"/>
            <a:chOff x="0" y="0"/>
            <a:chExt cx="2171400" cy="2854048"/>
          </a:xfrm>
        </p:grpSpPr>
        <p:sp>
          <p:nvSpPr>
            <p:cNvPr name="Freeform 3" id="3"/>
            <p:cNvSpPr/>
            <p:nvPr/>
          </p:nvSpPr>
          <p:spPr>
            <a:xfrm flipH="false" flipV="false" rot="0">
              <a:off x="0" y="0"/>
              <a:ext cx="2171400" cy="2854048"/>
            </a:xfrm>
            <a:custGeom>
              <a:avLst/>
              <a:gdLst/>
              <a:ahLst/>
              <a:cxnLst/>
              <a:rect r="r" b="b" t="t" l="l"/>
              <a:pathLst>
                <a:path h="2854048" w="2171400">
                  <a:moveTo>
                    <a:pt x="37167" y="0"/>
                  </a:moveTo>
                  <a:lnTo>
                    <a:pt x="2134233" y="0"/>
                  </a:lnTo>
                  <a:cubicBezTo>
                    <a:pt x="2154760" y="0"/>
                    <a:pt x="2171400" y="16640"/>
                    <a:pt x="2171400" y="37167"/>
                  </a:cubicBezTo>
                  <a:lnTo>
                    <a:pt x="2171400" y="2816880"/>
                  </a:lnTo>
                  <a:cubicBezTo>
                    <a:pt x="2171400" y="2826738"/>
                    <a:pt x="2167484" y="2836192"/>
                    <a:pt x="2160514" y="2843162"/>
                  </a:cubicBezTo>
                  <a:cubicBezTo>
                    <a:pt x="2153544" y="2850132"/>
                    <a:pt x="2144090" y="2854048"/>
                    <a:pt x="2134233" y="2854048"/>
                  </a:cubicBezTo>
                  <a:lnTo>
                    <a:pt x="37167" y="2854048"/>
                  </a:lnTo>
                  <a:cubicBezTo>
                    <a:pt x="27310" y="2854048"/>
                    <a:pt x="17856" y="2850132"/>
                    <a:pt x="10886" y="2843162"/>
                  </a:cubicBezTo>
                  <a:cubicBezTo>
                    <a:pt x="3916" y="2836192"/>
                    <a:pt x="0" y="2826738"/>
                    <a:pt x="0" y="2816880"/>
                  </a:cubicBezTo>
                  <a:lnTo>
                    <a:pt x="0" y="37167"/>
                  </a:lnTo>
                  <a:cubicBezTo>
                    <a:pt x="0" y="27310"/>
                    <a:pt x="3916" y="17856"/>
                    <a:pt x="10886" y="10886"/>
                  </a:cubicBezTo>
                  <a:cubicBezTo>
                    <a:pt x="17856" y="3916"/>
                    <a:pt x="27310" y="0"/>
                    <a:pt x="37167" y="0"/>
                  </a:cubicBezTo>
                  <a:close/>
                </a:path>
              </a:pathLst>
            </a:custGeom>
            <a:solidFill>
              <a:srgbClr val="115797"/>
            </a:solidFill>
            <a:ln cap="rnd">
              <a:noFill/>
              <a:prstDash val="solid"/>
              <a:round/>
            </a:ln>
          </p:spPr>
        </p:sp>
        <p:sp>
          <p:nvSpPr>
            <p:cNvPr name="TextBox 4" id="4"/>
            <p:cNvSpPr txBox="true"/>
            <p:nvPr/>
          </p:nvSpPr>
          <p:spPr>
            <a:xfrm>
              <a:off x="0" y="-19050"/>
              <a:ext cx="2171400" cy="2873098"/>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5" id="5"/>
          <p:cNvGrpSpPr>
            <a:grpSpLocks noChangeAspect="true"/>
          </p:cNvGrpSpPr>
          <p:nvPr/>
        </p:nvGrpSpPr>
        <p:grpSpPr>
          <a:xfrm rot="0">
            <a:off x="9832433" y="-339559"/>
            <a:ext cx="8735127" cy="6811477"/>
            <a:chOff x="0" y="0"/>
            <a:chExt cx="6350000" cy="4951603"/>
          </a:xfrm>
        </p:grpSpPr>
        <p:sp>
          <p:nvSpPr>
            <p:cNvPr name="Freeform 6" id="6"/>
            <p:cNvSpPr/>
            <p:nvPr/>
          </p:nvSpPr>
          <p:spPr>
            <a:xfrm flipH="false" flipV="false" rot="0">
              <a:off x="0" y="0"/>
              <a:ext cx="6349873" cy="4979162"/>
            </a:xfrm>
            <a:custGeom>
              <a:avLst/>
              <a:gdLst/>
              <a:ahLst/>
              <a:cxnLst/>
              <a:rect r="r" b="b" t="t" l="l"/>
              <a:pathLst>
                <a:path h="4979162" w="6349873">
                  <a:moveTo>
                    <a:pt x="292100" y="0"/>
                  </a:moveTo>
                  <a:cubicBezTo>
                    <a:pt x="131445" y="0"/>
                    <a:pt x="0" y="131445"/>
                    <a:pt x="0" y="292100"/>
                  </a:cubicBezTo>
                  <a:lnTo>
                    <a:pt x="0" y="3332480"/>
                  </a:lnTo>
                  <a:cubicBezTo>
                    <a:pt x="0" y="3493135"/>
                    <a:pt x="128397" y="3652520"/>
                    <a:pt x="285369" y="3686683"/>
                  </a:cubicBezTo>
                  <a:lnTo>
                    <a:pt x="6064504" y="4944999"/>
                  </a:lnTo>
                  <a:cubicBezTo>
                    <a:pt x="6221476" y="4979162"/>
                    <a:pt x="6349873" y="4875657"/>
                    <a:pt x="6349873" y="4715002"/>
                  </a:cubicBezTo>
                  <a:lnTo>
                    <a:pt x="6349873" y="292100"/>
                  </a:lnTo>
                  <a:cubicBezTo>
                    <a:pt x="6349873" y="131445"/>
                    <a:pt x="6218428" y="0"/>
                    <a:pt x="6057773" y="0"/>
                  </a:cubicBezTo>
                  <a:lnTo>
                    <a:pt x="292100" y="0"/>
                  </a:lnTo>
                  <a:close/>
                </a:path>
              </a:pathLst>
            </a:custGeom>
            <a:blipFill>
              <a:blip r:embed="rId2"/>
              <a:stretch>
                <a:fillRect l="-8192" t="0" r="-8192" b="0"/>
              </a:stretch>
            </a:blipFill>
          </p:spPr>
        </p:sp>
      </p:grpSp>
      <p:sp>
        <p:nvSpPr>
          <p:cNvPr name="Freeform 7" id="7"/>
          <p:cNvSpPr/>
          <p:nvPr/>
        </p:nvSpPr>
        <p:spPr>
          <a:xfrm flipH="false" flipV="false" rot="0">
            <a:off x="10334905" y="5642237"/>
            <a:ext cx="2264637" cy="1659361"/>
          </a:xfrm>
          <a:custGeom>
            <a:avLst/>
            <a:gdLst/>
            <a:ahLst/>
            <a:cxnLst/>
            <a:rect r="r" b="b" t="t" l="l"/>
            <a:pathLst>
              <a:path h="1659361" w="2264637">
                <a:moveTo>
                  <a:pt x="0" y="0"/>
                </a:moveTo>
                <a:lnTo>
                  <a:pt x="2264637" y="0"/>
                </a:lnTo>
                <a:lnTo>
                  <a:pt x="2264637" y="1659362"/>
                </a:lnTo>
                <a:lnTo>
                  <a:pt x="0" y="1659362"/>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615713" y="527324"/>
            <a:ext cx="2345937" cy="1497821"/>
          </a:xfrm>
          <a:custGeom>
            <a:avLst/>
            <a:gdLst/>
            <a:ahLst/>
            <a:cxnLst/>
            <a:rect r="r" b="b" t="t" l="l"/>
            <a:pathLst>
              <a:path h="1497821" w="2345937">
                <a:moveTo>
                  <a:pt x="0" y="0"/>
                </a:moveTo>
                <a:lnTo>
                  <a:pt x="2345937" y="0"/>
                </a:lnTo>
                <a:lnTo>
                  <a:pt x="2345937" y="1497820"/>
                </a:lnTo>
                <a:lnTo>
                  <a:pt x="0" y="1497820"/>
                </a:lnTo>
                <a:lnTo>
                  <a:pt x="0" y="0"/>
                </a:lnTo>
                <a:close/>
              </a:path>
            </a:pathLst>
          </a:custGeom>
          <a:blipFill>
            <a:blip r:embed="rId5"/>
            <a:stretch>
              <a:fillRect l="0" t="0" r="0" b="0"/>
            </a:stretch>
          </a:blipFill>
        </p:spPr>
      </p:sp>
      <p:sp>
        <p:nvSpPr>
          <p:cNvPr name="TextBox 9" id="9"/>
          <p:cNvSpPr txBox="true"/>
          <p:nvPr/>
        </p:nvSpPr>
        <p:spPr>
          <a:xfrm rot="0">
            <a:off x="448106" y="1939419"/>
            <a:ext cx="5376858" cy="808613"/>
          </a:xfrm>
          <a:prstGeom prst="rect">
            <a:avLst/>
          </a:prstGeom>
        </p:spPr>
        <p:txBody>
          <a:bodyPr anchor="t" rtlCol="false" tIns="0" lIns="0" bIns="0" rIns="0">
            <a:spAutoFit/>
          </a:bodyPr>
          <a:lstStyle/>
          <a:p>
            <a:pPr algn="l" marL="0" indent="0" lvl="0">
              <a:lnSpc>
                <a:spcPts val="6644"/>
              </a:lnSpc>
              <a:spcBef>
                <a:spcPct val="0"/>
              </a:spcBef>
            </a:pPr>
            <a:r>
              <a:rPr lang="en-US" b="true" sz="4746" spc="-94">
                <a:solidFill>
                  <a:srgbClr val="191919"/>
                </a:solidFill>
                <a:latin typeface="Open Sauce Bold"/>
                <a:ea typeface="Open Sauce Bold"/>
                <a:cs typeface="Open Sauce Bold"/>
                <a:sym typeface="Open Sauce Bold"/>
              </a:rPr>
              <a:t>What is IPS?</a:t>
            </a:r>
          </a:p>
        </p:txBody>
      </p:sp>
      <p:sp>
        <p:nvSpPr>
          <p:cNvPr name="TextBox 10" id="10"/>
          <p:cNvSpPr txBox="true"/>
          <p:nvPr/>
        </p:nvSpPr>
        <p:spPr>
          <a:xfrm rot="0">
            <a:off x="448106" y="2677350"/>
            <a:ext cx="8357337" cy="6670357"/>
          </a:xfrm>
          <a:prstGeom prst="rect">
            <a:avLst/>
          </a:prstGeom>
        </p:spPr>
        <p:txBody>
          <a:bodyPr anchor="t" rtlCol="false" tIns="0" lIns="0" bIns="0" rIns="0">
            <a:spAutoFit/>
          </a:bodyPr>
          <a:lstStyle/>
          <a:p>
            <a:pPr algn="just">
              <a:lnSpc>
                <a:spcPts val="3724"/>
              </a:lnSpc>
            </a:pPr>
            <a:r>
              <a:rPr lang="en-US" b="true" sz="2499" spc="39">
                <a:solidFill>
                  <a:srgbClr val="191919"/>
                </a:solidFill>
                <a:latin typeface="Open Sauce Bold"/>
                <a:ea typeface="Open Sauce Bold"/>
                <a:cs typeface="Open Sauce Bold"/>
                <a:sym typeface="Open Sauce Bold"/>
              </a:rPr>
              <a:t>What do we do?</a:t>
            </a:r>
          </a:p>
          <a:p>
            <a:pPr algn="just">
              <a:lnSpc>
                <a:spcPts val="1489"/>
              </a:lnSpc>
            </a:pPr>
          </a:p>
          <a:p>
            <a:pPr algn="just">
              <a:lnSpc>
                <a:spcPts val="2980"/>
              </a:lnSpc>
            </a:pPr>
            <a:r>
              <a:rPr lang="en-US" sz="2000" spc="32">
                <a:solidFill>
                  <a:srgbClr val="191919"/>
                </a:solidFill>
                <a:latin typeface="Open Sauce"/>
                <a:ea typeface="Open Sauce"/>
                <a:cs typeface="Open Sauce"/>
                <a:sym typeface="Open Sauce"/>
              </a:rPr>
              <a:t>Individual Placement and Support is a ‘place then train’ evidenced based model of employment support.   </a:t>
            </a:r>
            <a:r>
              <a:rPr lang="en-US" sz="2000" spc="32">
                <a:solidFill>
                  <a:srgbClr val="191919"/>
                </a:solidFill>
                <a:latin typeface="Open Sauce"/>
                <a:ea typeface="Open Sauce"/>
                <a:cs typeface="Open Sauce"/>
                <a:sym typeface="Open Sauce"/>
              </a:rPr>
              <a:t>We work with people referred to us who have expressed a wish to get into paid work. We help them to find the right position for them and then provide support to help them maintain their job. Level of ‘Job readiness’ or diagnosis are not barriers for engagement in the IPS model.  We also have the ability to support a small percentage of people to retain employment.</a:t>
            </a:r>
          </a:p>
          <a:p>
            <a:pPr algn="just">
              <a:lnSpc>
                <a:spcPts val="1490"/>
              </a:lnSpc>
            </a:pPr>
          </a:p>
          <a:p>
            <a:pPr algn="just">
              <a:lnSpc>
                <a:spcPts val="3724"/>
              </a:lnSpc>
            </a:pPr>
            <a:r>
              <a:rPr lang="en-US" b="true" sz="2499" spc="39">
                <a:solidFill>
                  <a:srgbClr val="191919"/>
                </a:solidFill>
                <a:latin typeface="Open Sauce Bold"/>
                <a:ea typeface="Open Sauce Bold"/>
                <a:cs typeface="Open Sauce Bold"/>
                <a:sym typeface="Open Sauce Bold"/>
              </a:rPr>
              <a:t>Who are we?</a:t>
            </a:r>
          </a:p>
          <a:p>
            <a:pPr algn="just">
              <a:lnSpc>
                <a:spcPts val="1490"/>
              </a:lnSpc>
            </a:pPr>
          </a:p>
          <a:p>
            <a:pPr algn="just" marL="0" indent="0" lvl="0">
              <a:lnSpc>
                <a:spcPts val="2980"/>
              </a:lnSpc>
            </a:pPr>
            <a:r>
              <a:rPr lang="en-US" sz="2000" spc="32">
                <a:solidFill>
                  <a:srgbClr val="191919"/>
                </a:solidFill>
                <a:latin typeface="Open Sauce"/>
                <a:ea typeface="Open Sauce"/>
                <a:cs typeface="Open Sauce"/>
                <a:sym typeface="Open Sauce"/>
              </a:rPr>
              <a:t>We</a:t>
            </a:r>
            <a:r>
              <a:rPr lang="en-US" sz="2000" spc="32">
                <a:solidFill>
                  <a:srgbClr val="191919"/>
                </a:solidFill>
                <a:latin typeface="Open Sauce"/>
                <a:ea typeface="Open Sauce"/>
                <a:cs typeface="Open Sauce"/>
                <a:sym typeface="Open Sauce"/>
              </a:rPr>
              <a:t> are a team of Employment Specialists and Peer Mentors based across the Mental Health Services in Cornwall.  Many of our members of staff have had lived experience of mental ill health and are able to provide a unique perspective and understand the challenges of looking for a job and gaining employment.</a:t>
            </a:r>
          </a:p>
        </p:txBody>
      </p:sp>
      <p:sp>
        <p:nvSpPr>
          <p:cNvPr name="TextBox 11" id="11"/>
          <p:cNvSpPr txBox="true"/>
          <p:nvPr/>
        </p:nvSpPr>
        <p:spPr>
          <a:xfrm rot="0">
            <a:off x="9976657" y="6375110"/>
            <a:ext cx="8108365" cy="2972598"/>
          </a:xfrm>
          <a:prstGeom prst="rect">
            <a:avLst/>
          </a:prstGeom>
        </p:spPr>
        <p:txBody>
          <a:bodyPr anchor="t" rtlCol="false" tIns="0" lIns="0" bIns="0" rIns="0">
            <a:spAutoFit/>
          </a:bodyPr>
          <a:lstStyle/>
          <a:p>
            <a:pPr algn="just">
              <a:lnSpc>
                <a:spcPts val="4600"/>
              </a:lnSpc>
            </a:pPr>
            <a:r>
              <a:rPr lang="en-US" b="true" sz="2500" i="true" spc="25">
                <a:solidFill>
                  <a:srgbClr val="FDFBFB"/>
                </a:solidFill>
                <a:latin typeface="Open Sauce Bold Italics"/>
                <a:ea typeface="Open Sauce Bold Italics"/>
                <a:cs typeface="Open Sauce Bold Italics"/>
                <a:sym typeface="Open Sauce Bold Italics"/>
              </a:rPr>
              <a:t>How do we work?</a:t>
            </a:r>
          </a:p>
          <a:p>
            <a:pPr algn="just">
              <a:lnSpc>
                <a:spcPts val="1840"/>
              </a:lnSpc>
            </a:pPr>
          </a:p>
          <a:p>
            <a:pPr algn="just">
              <a:lnSpc>
                <a:spcPts val="4420"/>
              </a:lnSpc>
            </a:pPr>
            <a:r>
              <a:rPr lang="en-US" sz="2402" i="true" spc="24">
                <a:solidFill>
                  <a:srgbClr val="FDFBFB"/>
                </a:solidFill>
                <a:latin typeface="Open Sauce Italics"/>
                <a:ea typeface="Open Sauce Italics"/>
                <a:cs typeface="Open Sauce Italics"/>
                <a:sym typeface="Open Sauce Italics"/>
              </a:rPr>
              <a:t>We work closely with the clinical team, the person referred and local employers. A whole time equivalent Employment Specialist has an active caseload of up to 20 people.</a:t>
            </a:r>
          </a:p>
        </p:txBody>
      </p:sp>
      <p:sp>
        <p:nvSpPr>
          <p:cNvPr name="TextBox 12" id="12"/>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FFFFFF"/>
                </a:solidFill>
                <a:latin typeface="Open Sauce"/>
                <a:ea typeface="Open Sauce"/>
                <a:cs typeface="Open Sauce"/>
                <a:sym typeface="Open Sauce"/>
              </a:rPr>
              <a:t>03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210324" y="3356897"/>
            <a:ext cx="4695488" cy="3074590"/>
            <a:chOff x="0" y="0"/>
            <a:chExt cx="6260651" cy="4099453"/>
          </a:xfrm>
        </p:grpSpPr>
        <p:sp>
          <p:nvSpPr>
            <p:cNvPr name="TextBox 3" id="3"/>
            <p:cNvSpPr txBox="true"/>
            <p:nvPr/>
          </p:nvSpPr>
          <p:spPr>
            <a:xfrm rot="0">
              <a:off x="55636" y="-85725"/>
              <a:ext cx="6205015" cy="1031708"/>
            </a:xfrm>
            <a:prstGeom prst="rect">
              <a:avLst/>
            </a:prstGeom>
          </p:spPr>
          <p:txBody>
            <a:bodyPr anchor="t" rtlCol="false" tIns="0" lIns="0" bIns="0" rIns="0">
              <a:spAutoFit/>
            </a:bodyPr>
            <a:lstStyle/>
            <a:p>
              <a:pPr algn="ctr" marL="0" indent="0" lvl="0">
                <a:lnSpc>
                  <a:spcPts val="6569"/>
                </a:lnSpc>
                <a:spcBef>
                  <a:spcPct val="0"/>
                </a:spcBef>
              </a:pPr>
              <a:r>
                <a:rPr lang="en-US" b="true" sz="4692" spc="-93">
                  <a:solidFill>
                    <a:srgbClr val="191919"/>
                  </a:solidFill>
                  <a:latin typeface="Montserrat Bold"/>
                  <a:ea typeface="Montserrat Bold"/>
                  <a:cs typeface="Montserrat Bold"/>
                  <a:sym typeface="Montserrat Bold"/>
                </a:rPr>
                <a:t>IPS Principles</a:t>
              </a:r>
            </a:p>
          </p:txBody>
        </p:sp>
        <p:sp>
          <p:nvSpPr>
            <p:cNvPr name="TextBox 4" id="4"/>
            <p:cNvSpPr txBox="true"/>
            <p:nvPr/>
          </p:nvSpPr>
          <p:spPr>
            <a:xfrm rot="0">
              <a:off x="0" y="1048278"/>
              <a:ext cx="6260651" cy="3051175"/>
            </a:xfrm>
            <a:prstGeom prst="rect">
              <a:avLst/>
            </a:prstGeom>
          </p:spPr>
          <p:txBody>
            <a:bodyPr anchor="t" rtlCol="false" tIns="0" lIns="0" bIns="0" rIns="0">
              <a:spAutoFit/>
            </a:bodyPr>
            <a:lstStyle/>
            <a:p>
              <a:pPr algn="ctr" marL="0" indent="0" lvl="0">
                <a:lnSpc>
                  <a:spcPts val="3749"/>
                </a:lnSpc>
              </a:pPr>
              <a:r>
                <a:rPr lang="en-US" sz="2499">
                  <a:solidFill>
                    <a:srgbClr val="343432"/>
                  </a:solidFill>
                  <a:latin typeface="Montserrat"/>
                  <a:ea typeface="Montserrat"/>
                  <a:cs typeface="Montserrat"/>
                  <a:sym typeface="Montserrat"/>
                </a:rPr>
                <a:t>IPS uses a personalised and strength-based approach to support people to find a job of their choosing following these principles.</a:t>
              </a:r>
            </a:p>
          </p:txBody>
        </p:sp>
      </p:grpSp>
      <p:grpSp>
        <p:nvGrpSpPr>
          <p:cNvPr name="Group 5" id="5"/>
          <p:cNvGrpSpPr/>
          <p:nvPr/>
        </p:nvGrpSpPr>
        <p:grpSpPr>
          <a:xfrm rot="0">
            <a:off x="-2892742" y="8218305"/>
            <a:ext cx="5578401" cy="557840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115797"/>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8" id="8"/>
          <p:cNvGrpSpPr/>
          <p:nvPr/>
        </p:nvGrpSpPr>
        <p:grpSpPr>
          <a:xfrm rot="0">
            <a:off x="17259300" y="3807609"/>
            <a:ext cx="783306" cy="78330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28600" cap="sq">
              <a:solidFill>
                <a:srgbClr val="004379"/>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1" id="11"/>
          <p:cNvGrpSpPr/>
          <p:nvPr/>
        </p:nvGrpSpPr>
        <p:grpSpPr>
          <a:xfrm rot="0">
            <a:off x="2863710" y="8666591"/>
            <a:ext cx="1183417" cy="118341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38125" cap="sq">
              <a:solidFill>
                <a:srgbClr val="115797"/>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4" id="14"/>
          <p:cNvGrpSpPr/>
          <p:nvPr/>
        </p:nvGrpSpPr>
        <p:grpSpPr>
          <a:xfrm rot="0">
            <a:off x="14815352" y="-2473714"/>
            <a:ext cx="5578401" cy="557840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115797"/>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7" id="17"/>
          <p:cNvGrpSpPr/>
          <p:nvPr/>
        </p:nvGrpSpPr>
        <p:grpSpPr>
          <a:xfrm rot="0">
            <a:off x="872579" y="702843"/>
            <a:ext cx="4821664" cy="2793037"/>
            <a:chOff x="0" y="0"/>
            <a:chExt cx="6428885" cy="3724050"/>
          </a:xfrm>
        </p:grpSpPr>
        <p:sp>
          <p:nvSpPr>
            <p:cNvPr name="Freeform 18" id="18"/>
            <p:cNvSpPr/>
            <p:nvPr/>
          </p:nvSpPr>
          <p:spPr>
            <a:xfrm flipH="false" flipV="false" rot="-10800000">
              <a:off x="1189642" y="2954333"/>
              <a:ext cx="5135938" cy="769717"/>
            </a:xfrm>
            <a:custGeom>
              <a:avLst/>
              <a:gdLst/>
              <a:ahLst/>
              <a:cxnLst/>
              <a:rect r="r" b="b" t="t" l="l"/>
              <a:pathLst>
                <a:path h="769717" w="5135938">
                  <a:moveTo>
                    <a:pt x="0" y="0"/>
                  </a:moveTo>
                  <a:lnTo>
                    <a:pt x="5135938" y="0"/>
                  </a:lnTo>
                  <a:lnTo>
                    <a:pt x="5135938" y="769717"/>
                  </a:lnTo>
                  <a:lnTo>
                    <a:pt x="0" y="769717"/>
                  </a:lnTo>
                  <a:lnTo>
                    <a:pt x="0" y="0"/>
                  </a:lnTo>
                  <a:close/>
                </a:path>
              </a:pathLst>
            </a:custGeom>
            <a:blipFill>
              <a:blip r:embed="rId2">
                <a:alphaModFix amt="72000"/>
              </a:blip>
              <a:stretch>
                <a:fillRect l="-16570" t="0" r="-16570" b="-155412"/>
              </a:stretch>
            </a:blipFill>
          </p:spPr>
        </p:sp>
        <p:grpSp>
          <p:nvGrpSpPr>
            <p:cNvPr name="Group 19" id="19"/>
            <p:cNvGrpSpPr/>
            <p:nvPr/>
          </p:nvGrpSpPr>
          <p:grpSpPr>
            <a:xfrm rot="0">
              <a:off x="1086337" y="994458"/>
              <a:ext cx="5342547" cy="2246143"/>
              <a:chOff x="0" y="0"/>
              <a:chExt cx="927302" cy="389861"/>
            </a:xfrm>
          </p:grpSpPr>
          <p:sp>
            <p:nvSpPr>
              <p:cNvPr name="Freeform 20" id="20"/>
              <p:cNvSpPr/>
              <p:nvPr/>
            </p:nvSpPr>
            <p:spPr>
              <a:xfrm flipH="false" flipV="false" rot="0">
                <a:off x="0" y="0"/>
                <a:ext cx="927302" cy="389861"/>
              </a:xfrm>
              <a:custGeom>
                <a:avLst/>
                <a:gdLst/>
                <a:ahLst/>
                <a:cxnLst/>
                <a:rect r="r" b="b" t="t" l="l"/>
                <a:pathLst>
                  <a:path h="389861" w="927302">
                    <a:moveTo>
                      <a:pt x="61829" y="0"/>
                    </a:moveTo>
                    <a:lnTo>
                      <a:pt x="865474" y="0"/>
                    </a:lnTo>
                    <a:cubicBezTo>
                      <a:pt x="899621" y="0"/>
                      <a:pt x="927302" y="27682"/>
                      <a:pt x="927302" y="61829"/>
                    </a:cubicBezTo>
                    <a:lnTo>
                      <a:pt x="927302" y="328033"/>
                    </a:lnTo>
                    <a:cubicBezTo>
                      <a:pt x="927302" y="362180"/>
                      <a:pt x="899621" y="389861"/>
                      <a:pt x="865474" y="389861"/>
                    </a:cubicBezTo>
                    <a:lnTo>
                      <a:pt x="61829" y="389861"/>
                    </a:lnTo>
                    <a:cubicBezTo>
                      <a:pt x="27682" y="389861"/>
                      <a:pt x="0" y="362180"/>
                      <a:pt x="0" y="328033"/>
                    </a:cubicBezTo>
                    <a:lnTo>
                      <a:pt x="0" y="61829"/>
                    </a:lnTo>
                    <a:cubicBezTo>
                      <a:pt x="0" y="27682"/>
                      <a:pt x="27682" y="0"/>
                      <a:pt x="61829" y="0"/>
                    </a:cubicBezTo>
                    <a:close/>
                  </a:path>
                </a:pathLst>
              </a:custGeom>
              <a:solidFill>
                <a:srgbClr val="FFFFFF"/>
              </a:solidFill>
              <a:ln w="104775" cap="rnd">
                <a:solidFill>
                  <a:srgbClr val="004379"/>
                </a:solidFill>
                <a:prstDash val="solid"/>
                <a:round/>
              </a:ln>
            </p:spPr>
          </p:sp>
          <p:sp>
            <p:nvSpPr>
              <p:cNvPr name="TextBox 21" id="21"/>
              <p:cNvSpPr txBox="true"/>
              <p:nvPr/>
            </p:nvSpPr>
            <p:spPr>
              <a:xfrm>
                <a:off x="0" y="-38100"/>
                <a:ext cx="927302" cy="427961"/>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22" id="22"/>
            <p:cNvGrpSpPr/>
            <p:nvPr/>
          </p:nvGrpSpPr>
          <p:grpSpPr>
            <a:xfrm rot="0">
              <a:off x="0" y="1627811"/>
              <a:ext cx="1410896" cy="1326523"/>
              <a:chOff x="0" y="0"/>
              <a:chExt cx="278696" cy="262029"/>
            </a:xfrm>
          </p:grpSpPr>
          <p:sp>
            <p:nvSpPr>
              <p:cNvPr name="Freeform 23" id="23"/>
              <p:cNvSpPr/>
              <p:nvPr/>
            </p:nvSpPr>
            <p:spPr>
              <a:xfrm flipH="false" flipV="false" rot="0">
                <a:off x="0" y="0"/>
                <a:ext cx="278696" cy="262029"/>
              </a:xfrm>
              <a:custGeom>
                <a:avLst/>
                <a:gdLst/>
                <a:ahLst/>
                <a:cxnLst/>
                <a:rect r="r" b="b" t="t" l="l"/>
                <a:pathLst>
                  <a:path h="262029" w="278696">
                    <a:moveTo>
                      <a:pt x="0" y="0"/>
                    </a:moveTo>
                    <a:lnTo>
                      <a:pt x="278696" y="0"/>
                    </a:lnTo>
                    <a:lnTo>
                      <a:pt x="278696" y="262029"/>
                    </a:lnTo>
                    <a:lnTo>
                      <a:pt x="0" y="262029"/>
                    </a:lnTo>
                    <a:close/>
                  </a:path>
                </a:pathLst>
              </a:custGeom>
              <a:solidFill>
                <a:srgbClr val="FFFFFF"/>
              </a:solidFill>
            </p:spPr>
          </p:sp>
          <p:sp>
            <p:nvSpPr>
              <p:cNvPr name="TextBox 24" id="24"/>
              <p:cNvSpPr txBox="true"/>
              <p:nvPr/>
            </p:nvSpPr>
            <p:spPr>
              <a:xfrm>
                <a:off x="0" y="-114300"/>
                <a:ext cx="278696" cy="376329"/>
              </a:xfrm>
              <a:prstGeom prst="rect">
                <a:avLst/>
              </a:prstGeom>
            </p:spPr>
            <p:txBody>
              <a:bodyPr anchor="ctr" rtlCol="false" tIns="50800" lIns="50800" bIns="50800" rIns="50800"/>
              <a:lstStyle/>
              <a:p>
                <a:pPr algn="ctr">
                  <a:lnSpc>
                    <a:spcPts val="8076"/>
                  </a:lnSpc>
                </a:pPr>
              </a:p>
            </p:txBody>
          </p:sp>
        </p:grpSp>
        <p:sp>
          <p:nvSpPr>
            <p:cNvPr name="TextBox 25" id="25"/>
            <p:cNvSpPr txBox="true"/>
            <p:nvPr/>
          </p:nvSpPr>
          <p:spPr>
            <a:xfrm rot="0">
              <a:off x="1576856" y="1372312"/>
              <a:ext cx="4487114" cy="1459696"/>
            </a:xfrm>
            <a:prstGeom prst="rect">
              <a:avLst/>
            </a:prstGeom>
          </p:spPr>
          <p:txBody>
            <a:bodyPr anchor="t" rtlCol="false" tIns="0" lIns="0" bIns="0" rIns="0">
              <a:spAutoFit/>
            </a:bodyPr>
            <a:lstStyle/>
            <a:p>
              <a:pPr algn="ctr">
                <a:lnSpc>
                  <a:spcPts val="2176"/>
                </a:lnSpc>
                <a:spcBef>
                  <a:spcPct val="0"/>
                </a:spcBef>
              </a:pPr>
              <a:r>
                <a:rPr lang="en-US" sz="1700">
                  <a:solidFill>
                    <a:srgbClr val="231F20"/>
                  </a:solidFill>
                  <a:latin typeface="Open Sauce"/>
                  <a:ea typeface="Open Sauce"/>
                  <a:cs typeface="Open Sauce"/>
                  <a:sym typeface="Open Sauce"/>
                </a:rPr>
                <a:t>I</a:t>
              </a:r>
              <a:r>
                <a:rPr lang="en-US" b="true" sz="1700">
                  <a:solidFill>
                    <a:srgbClr val="231F20"/>
                  </a:solidFill>
                  <a:latin typeface="Open Sauce Bold"/>
                  <a:ea typeface="Open Sauce Bold"/>
                  <a:cs typeface="Open Sauce Bold"/>
                  <a:sym typeface="Open Sauce Bold"/>
                </a:rPr>
                <a:t>t aims to get people into competitive employment</a:t>
              </a:r>
              <a:r>
                <a:rPr lang="en-US" sz="1700">
                  <a:solidFill>
                    <a:srgbClr val="231F20"/>
                  </a:solidFill>
                  <a:latin typeface="Open Sauce"/>
                  <a:ea typeface="Open Sauce"/>
                  <a:cs typeface="Open Sauce"/>
                  <a:sym typeface="Open Sauce"/>
                </a:rPr>
                <a:t> – Volunteering or sheltered work are not counted as outcomes.</a:t>
              </a:r>
            </a:p>
          </p:txBody>
        </p:sp>
        <p:sp>
          <p:nvSpPr>
            <p:cNvPr name="Freeform 26" id="26"/>
            <p:cNvSpPr/>
            <p:nvPr/>
          </p:nvSpPr>
          <p:spPr>
            <a:xfrm flipH="false" flipV="false" rot="0">
              <a:off x="192786" y="1907376"/>
              <a:ext cx="1122244" cy="746802"/>
            </a:xfrm>
            <a:custGeom>
              <a:avLst/>
              <a:gdLst/>
              <a:ahLst/>
              <a:cxnLst/>
              <a:rect r="r" b="b" t="t" l="l"/>
              <a:pathLst>
                <a:path h="746802" w="1122244">
                  <a:moveTo>
                    <a:pt x="0" y="0"/>
                  </a:moveTo>
                  <a:lnTo>
                    <a:pt x="1122244" y="0"/>
                  </a:lnTo>
                  <a:lnTo>
                    <a:pt x="1122244" y="746803"/>
                  </a:lnTo>
                  <a:lnTo>
                    <a:pt x="0" y="7468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27" id="27"/>
            <p:cNvSpPr txBox="true"/>
            <p:nvPr/>
          </p:nvSpPr>
          <p:spPr>
            <a:xfrm rot="0">
              <a:off x="3211050" y="180975"/>
              <a:ext cx="1012116" cy="830792"/>
            </a:xfrm>
            <a:prstGeom prst="rect">
              <a:avLst/>
            </a:prstGeom>
          </p:spPr>
          <p:txBody>
            <a:bodyPr anchor="t" rtlCol="false" tIns="0" lIns="0" bIns="0" rIns="0">
              <a:spAutoFit/>
            </a:bodyPr>
            <a:lstStyle/>
            <a:p>
              <a:pPr algn="ctr">
                <a:lnSpc>
                  <a:spcPts val="4000"/>
                </a:lnSpc>
              </a:pPr>
              <a:r>
                <a:rPr lang="en-US" sz="5000">
                  <a:solidFill>
                    <a:srgbClr val="004379"/>
                  </a:solidFill>
                  <a:latin typeface="Gladiola"/>
                  <a:ea typeface="Gladiola"/>
                  <a:cs typeface="Gladiola"/>
                  <a:sym typeface="Gladiola"/>
                </a:rPr>
                <a:t>1</a:t>
              </a:r>
            </a:p>
          </p:txBody>
        </p:sp>
      </p:grpSp>
      <p:grpSp>
        <p:nvGrpSpPr>
          <p:cNvPr name="Group 28" id="28"/>
          <p:cNvGrpSpPr/>
          <p:nvPr/>
        </p:nvGrpSpPr>
        <p:grpSpPr>
          <a:xfrm rot="0">
            <a:off x="5930880" y="198499"/>
            <a:ext cx="4821664" cy="2741901"/>
            <a:chOff x="0" y="0"/>
            <a:chExt cx="6428885" cy="3655868"/>
          </a:xfrm>
        </p:grpSpPr>
        <p:sp>
          <p:nvSpPr>
            <p:cNvPr name="Freeform 29" id="29"/>
            <p:cNvSpPr/>
            <p:nvPr/>
          </p:nvSpPr>
          <p:spPr>
            <a:xfrm flipH="false" flipV="false" rot="-10800000">
              <a:off x="1189642" y="2886151"/>
              <a:ext cx="5135938" cy="769717"/>
            </a:xfrm>
            <a:custGeom>
              <a:avLst/>
              <a:gdLst/>
              <a:ahLst/>
              <a:cxnLst/>
              <a:rect r="r" b="b" t="t" l="l"/>
              <a:pathLst>
                <a:path h="769717" w="5135938">
                  <a:moveTo>
                    <a:pt x="0" y="0"/>
                  </a:moveTo>
                  <a:lnTo>
                    <a:pt x="5135938" y="0"/>
                  </a:lnTo>
                  <a:lnTo>
                    <a:pt x="5135938" y="769717"/>
                  </a:lnTo>
                  <a:lnTo>
                    <a:pt x="0" y="769717"/>
                  </a:lnTo>
                  <a:lnTo>
                    <a:pt x="0" y="0"/>
                  </a:lnTo>
                  <a:close/>
                </a:path>
              </a:pathLst>
            </a:custGeom>
            <a:blipFill>
              <a:blip r:embed="rId2">
                <a:alphaModFix amt="72000"/>
              </a:blip>
              <a:stretch>
                <a:fillRect l="-16570" t="0" r="-16570" b="-155412"/>
              </a:stretch>
            </a:blipFill>
          </p:spPr>
        </p:sp>
        <p:grpSp>
          <p:nvGrpSpPr>
            <p:cNvPr name="Group 30" id="30"/>
            <p:cNvGrpSpPr/>
            <p:nvPr/>
          </p:nvGrpSpPr>
          <p:grpSpPr>
            <a:xfrm rot="0">
              <a:off x="1086337" y="926276"/>
              <a:ext cx="5342547" cy="2246143"/>
              <a:chOff x="0" y="0"/>
              <a:chExt cx="927302" cy="389861"/>
            </a:xfrm>
          </p:grpSpPr>
          <p:sp>
            <p:nvSpPr>
              <p:cNvPr name="Freeform 31" id="31"/>
              <p:cNvSpPr/>
              <p:nvPr/>
            </p:nvSpPr>
            <p:spPr>
              <a:xfrm flipH="false" flipV="false" rot="0">
                <a:off x="0" y="0"/>
                <a:ext cx="927302" cy="389861"/>
              </a:xfrm>
              <a:custGeom>
                <a:avLst/>
                <a:gdLst/>
                <a:ahLst/>
                <a:cxnLst/>
                <a:rect r="r" b="b" t="t" l="l"/>
                <a:pathLst>
                  <a:path h="389861" w="927302">
                    <a:moveTo>
                      <a:pt x="61829" y="0"/>
                    </a:moveTo>
                    <a:lnTo>
                      <a:pt x="865474" y="0"/>
                    </a:lnTo>
                    <a:cubicBezTo>
                      <a:pt x="899621" y="0"/>
                      <a:pt x="927302" y="27682"/>
                      <a:pt x="927302" y="61829"/>
                    </a:cubicBezTo>
                    <a:lnTo>
                      <a:pt x="927302" y="328033"/>
                    </a:lnTo>
                    <a:cubicBezTo>
                      <a:pt x="927302" y="362180"/>
                      <a:pt x="899621" y="389861"/>
                      <a:pt x="865474" y="389861"/>
                    </a:cubicBezTo>
                    <a:lnTo>
                      <a:pt x="61829" y="389861"/>
                    </a:lnTo>
                    <a:cubicBezTo>
                      <a:pt x="27682" y="389861"/>
                      <a:pt x="0" y="362180"/>
                      <a:pt x="0" y="328033"/>
                    </a:cubicBezTo>
                    <a:lnTo>
                      <a:pt x="0" y="61829"/>
                    </a:lnTo>
                    <a:cubicBezTo>
                      <a:pt x="0" y="27682"/>
                      <a:pt x="27682" y="0"/>
                      <a:pt x="61829" y="0"/>
                    </a:cubicBezTo>
                    <a:close/>
                  </a:path>
                </a:pathLst>
              </a:custGeom>
              <a:solidFill>
                <a:srgbClr val="FFFFFF"/>
              </a:solidFill>
              <a:ln w="104775" cap="rnd">
                <a:solidFill>
                  <a:srgbClr val="004379"/>
                </a:solidFill>
                <a:prstDash val="solid"/>
                <a:round/>
              </a:ln>
            </p:spPr>
          </p:sp>
          <p:sp>
            <p:nvSpPr>
              <p:cNvPr name="TextBox 32" id="32"/>
              <p:cNvSpPr txBox="true"/>
              <p:nvPr/>
            </p:nvSpPr>
            <p:spPr>
              <a:xfrm>
                <a:off x="0" y="-38100"/>
                <a:ext cx="927302" cy="427961"/>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33" id="33"/>
            <p:cNvGrpSpPr/>
            <p:nvPr/>
          </p:nvGrpSpPr>
          <p:grpSpPr>
            <a:xfrm rot="0">
              <a:off x="0" y="1559628"/>
              <a:ext cx="1410896" cy="1326523"/>
              <a:chOff x="0" y="0"/>
              <a:chExt cx="278696" cy="262029"/>
            </a:xfrm>
          </p:grpSpPr>
          <p:sp>
            <p:nvSpPr>
              <p:cNvPr name="Freeform 34" id="34"/>
              <p:cNvSpPr/>
              <p:nvPr/>
            </p:nvSpPr>
            <p:spPr>
              <a:xfrm flipH="false" flipV="false" rot="0">
                <a:off x="0" y="0"/>
                <a:ext cx="278696" cy="262029"/>
              </a:xfrm>
              <a:custGeom>
                <a:avLst/>
                <a:gdLst/>
                <a:ahLst/>
                <a:cxnLst/>
                <a:rect r="r" b="b" t="t" l="l"/>
                <a:pathLst>
                  <a:path h="262029" w="278696">
                    <a:moveTo>
                      <a:pt x="0" y="0"/>
                    </a:moveTo>
                    <a:lnTo>
                      <a:pt x="278696" y="0"/>
                    </a:lnTo>
                    <a:lnTo>
                      <a:pt x="278696" y="262029"/>
                    </a:lnTo>
                    <a:lnTo>
                      <a:pt x="0" y="262029"/>
                    </a:lnTo>
                    <a:close/>
                  </a:path>
                </a:pathLst>
              </a:custGeom>
              <a:solidFill>
                <a:srgbClr val="FFFFFF"/>
              </a:solidFill>
            </p:spPr>
          </p:sp>
          <p:sp>
            <p:nvSpPr>
              <p:cNvPr name="TextBox 35" id="35"/>
              <p:cNvSpPr txBox="true"/>
              <p:nvPr/>
            </p:nvSpPr>
            <p:spPr>
              <a:xfrm>
                <a:off x="0" y="-114300"/>
                <a:ext cx="278696" cy="376329"/>
              </a:xfrm>
              <a:prstGeom prst="rect">
                <a:avLst/>
              </a:prstGeom>
            </p:spPr>
            <p:txBody>
              <a:bodyPr anchor="ctr" rtlCol="false" tIns="50800" lIns="50800" bIns="50800" rIns="50800"/>
              <a:lstStyle/>
              <a:p>
                <a:pPr algn="ctr">
                  <a:lnSpc>
                    <a:spcPts val="8076"/>
                  </a:lnSpc>
                </a:pPr>
              </a:p>
            </p:txBody>
          </p:sp>
        </p:grpSp>
        <p:sp>
          <p:nvSpPr>
            <p:cNvPr name="TextBox 36" id="36"/>
            <p:cNvSpPr txBox="true"/>
            <p:nvPr/>
          </p:nvSpPr>
          <p:spPr>
            <a:xfrm rot="0">
              <a:off x="1576856" y="1304129"/>
              <a:ext cx="4487114" cy="1459696"/>
            </a:xfrm>
            <a:prstGeom prst="rect">
              <a:avLst/>
            </a:prstGeom>
          </p:spPr>
          <p:txBody>
            <a:bodyPr anchor="t" rtlCol="false" tIns="0" lIns="0" bIns="0" rIns="0">
              <a:spAutoFit/>
            </a:bodyPr>
            <a:lstStyle/>
            <a:p>
              <a:pPr algn="ctr">
                <a:lnSpc>
                  <a:spcPts val="2176"/>
                </a:lnSpc>
                <a:spcBef>
                  <a:spcPct val="0"/>
                </a:spcBef>
              </a:pPr>
              <a:r>
                <a:rPr lang="en-US" sz="1700">
                  <a:solidFill>
                    <a:srgbClr val="231F20"/>
                  </a:solidFill>
                  <a:latin typeface="Open Sauce"/>
                  <a:ea typeface="Open Sauce"/>
                  <a:cs typeface="Open Sauce"/>
                  <a:sym typeface="Open Sauce"/>
                </a:rPr>
                <a:t>I</a:t>
              </a:r>
              <a:r>
                <a:rPr lang="en-US" b="true" sz="1700">
                  <a:solidFill>
                    <a:srgbClr val="231F20"/>
                  </a:solidFill>
                  <a:latin typeface="Open Sauce Bold"/>
                  <a:ea typeface="Open Sauce Bold"/>
                  <a:cs typeface="Open Sauce Bold"/>
                  <a:sym typeface="Open Sauce Bold"/>
                </a:rPr>
                <a:t>t is open to all those who want to work</a:t>
              </a:r>
              <a:r>
                <a:rPr lang="en-US" sz="1700">
                  <a:solidFill>
                    <a:srgbClr val="231F20"/>
                  </a:solidFill>
                  <a:latin typeface="Open Sauce"/>
                  <a:ea typeface="Open Sauce"/>
                  <a:cs typeface="Open Sauce"/>
                  <a:sym typeface="Open Sauce"/>
                </a:rPr>
                <a:t> – With no exclusions based on diagnosis, health condition or benefits claim.</a:t>
              </a:r>
            </a:p>
          </p:txBody>
        </p:sp>
        <p:sp>
          <p:nvSpPr>
            <p:cNvPr name="Freeform 37" id="37"/>
            <p:cNvSpPr/>
            <p:nvPr/>
          </p:nvSpPr>
          <p:spPr>
            <a:xfrm flipH="false" flipV="false" rot="0">
              <a:off x="280127" y="1744737"/>
              <a:ext cx="947561" cy="935716"/>
            </a:xfrm>
            <a:custGeom>
              <a:avLst/>
              <a:gdLst/>
              <a:ahLst/>
              <a:cxnLst/>
              <a:rect r="r" b="b" t="t" l="l"/>
              <a:pathLst>
                <a:path h="935716" w="947561">
                  <a:moveTo>
                    <a:pt x="0" y="0"/>
                  </a:moveTo>
                  <a:lnTo>
                    <a:pt x="947561" y="0"/>
                  </a:lnTo>
                  <a:lnTo>
                    <a:pt x="947561" y="935717"/>
                  </a:lnTo>
                  <a:lnTo>
                    <a:pt x="0" y="9357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38" id="38"/>
            <p:cNvSpPr txBox="true"/>
            <p:nvPr/>
          </p:nvSpPr>
          <p:spPr>
            <a:xfrm rot="0">
              <a:off x="3314355" y="180975"/>
              <a:ext cx="1012116" cy="830792"/>
            </a:xfrm>
            <a:prstGeom prst="rect">
              <a:avLst/>
            </a:prstGeom>
          </p:spPr>
          <p:txBody>
            <a:bodyPr anchor="t" rtlCol="false" tIns="0" lIns="0" bIns="0" rIns="0">
              <a:spAutoFit/>
            </a:bodyPr>
            <a:lstStyle/>
            <a:p>
              <a:pPr algn="ctr">
                <a:lnSpc>
                  <a:spcPts val="4000"/>
                </a:lnSpc>
              </a:pPr>
              <a:r>
                <a:rPr lang="en-US" sz="5000">
                  <a:solidFill>
                    <a:srgbClr val="004379"/>
                  </a:solidFill>
                  <a:latin typeface="Gladiola"/>
                  <a:ea typeface="Gladiola"/>
                  <a:cs typeface="Gladiola"/>
                  <a:sym typeface="Gladiola"/>
                </a:rPr>
                <a:t>2</a:t>
              </a:r>
            </a:p>
          </p:txBody>
        </p:sp>
      </p:grpSp>
      <p:grpSp>
        <p:nvGrpSpPr>
          <p:cNvPr name="Group 39" id="39"/>
          <p:cNvGrpSpPr/>
          <p:nvPr/>
        </p:nvGrpSpPr>
        <p:grpSpPr>
          <a:xfrm rot="0">
            <a:off x="10905812" y="690054"/>
            <a:ext cx="4821664" cy="2805826"/>
            <a:chOff x="0" y="0"/>
            <a:chExt cx="6428885" cy="3741102"/>
          </a:xfrm>
        </p:grpSpPr>
        <p:sp>
          <p:nvSpPr>
            <p:cNvPr name="Freeform 40" id="40"/>
            <p:cNvSpPr/>
            <p:nvPr/>
          </p:nvSpPr>
          <p:spPr>
            <a:xfrm flipH="false" flipV="false" rot="-10800000">
              <a:off x="1189642" y="2971385"/>
              <a:ext cx="5135938" cy="769717"/>
            </a:xfrm>
            <a:custGeom>
              <a:avLst/>
              <a:gdLst/>
              <a:ahLst/>
              <a:cxnLst/>
              <a:rect r="r" b="b" t="t" l="l"/>
              <a:pathLst>
                <a:path h="769717" w="5135938">
                  <a:moveTo>
                    <a:pt x="0" y="0"/>
                  </a:moveTo>
                  <a:lnTo>
                    <a:pt x="5135938" y="0"/>
                  </a:lnTo>
                  <a:lnTo>
                    <a:pt x="5135938" y="769717"/>
                  </a:lnTo>
                  <a:lnTo>
                    <a:pt x="0" y="769717"/>
                  </a:lnTo>
                  <a:lnTo>
                    <a:pt x="0" y="0"/>
                  </a:lnTo>
                  <a:close/>
                </a:path>
              </a:pathLst>
            </a:custGeom>
            <a:blipFill>
              <a:blip r:embed="rId2">
                <a:alphaModFix amt="72000"/>
              </a:blip>
              <a:stretch>
                <a:fillRect l="-16570" t="0" r="-16570" b="-155412"/>
              </a:stretch>
            </a:blipFill>
          </p:spPr>
        </p:sp>
        <p:grpSp>
          <p:nvGrpSpPr>
            <p:cNvPr name="Group 41" id="41"/>
            <p:cNvGrpSpPr/>
            <p:nvPr/>
          </p:nvGrpSpPr>
          <p:grpSpPr>
            <a:xfrm rot="0">
              <a:off x="1086337" y="1011510"/>
              <a:ext cx="5342547" cy="2246143"/>
              <a:chOff x="0" y="0"/>
              <a:chExt cx="927302" cy="389861"/>
            </a:xfrm>
          </p:grpSpPr>
          <p:sp>
            <p:nvSpPr>
              <p:cNvPr name="Freeform 42" id="42"/>
              <p:cNvSpPr/>
              <p:nvPr/>
            </p:nvSpPr>
            <p:spPr>
              <a:xfrm flipH="false" flipV="false" rot="0">
                <a:off x="0" y="0"/>
                <a:ext cx="927302" cy="389861"/>
              </a:xfrm>
              <a:custGeom>
                <a:avLst/>
                <a:gdLst/>
                <a:ahLst/>
                <a:cxnLst/>
                <a:rect r="r" b="b" t="t" l="l"/>
                <a:pathLst>
                  <a:path h="389861" w="927302">
                    <a:moveTo>
                      <a:pt x="61829" y="0"/>
                    </a:moveTo>
                    <a:lnTo>
                      <a:pt x="865474" y="0"/>
                    </a:lnTo>
                    <a:cubicBezTo>
                      <a:pt x="899621" y="0"/>
                      <a:pt x="927302" y="27682"/>
                      <a:pt x="927302" y="61829"/>
                    </a:cubicBezTo>
                    <a:lnTo>
                      <a:pt x="927302" y="328033"/>
                    </a:lnTo>
                    <a:cubicBezTo>
                      <a:pt x="927302" y="362180"/>
                      <a:pt x="899621" y="389861"/>
                      <a:pt x="865474" y="389861"/>
                    </a:cubicBezTo>
                    <a:lnTo>
                      <a:pt x="61829" y="389861"/>
                    </a:lnTo>
                    <a:cubicBezTo>
                      <a:pt x="27682" y="389861"/>
                      <a:pt x="0" y="362180"/>
                      <a:pt x="0" y="328033"/>
                    </a:cubicBezTo>
                    <a:lnTo>
                      <a:pt x="0" y="61829"/>
                    </a:lnTo>
                    <a:cubicBezTo>
                      <a:pt x="0" y="27682"/>
                      <a:pt x="27682" y="0"/>
                      <a:pt x="61829" y="0"/>
                    </a:cubicBezTo>
                    <a:close/>
                  </a:path>
                </a:pathLst>
              </a:custGeom>
              <a:solidFill>
                <a:srgbClr val="FFFFFF"/>
              </a:solidFill>
              <a:ln w="104775" cap="rnd">
                <a:solidFill>
                  <a:srgbClr val="004379"/>
                </a:solidFill>
                <a:prstDash val="solid"/>
                <a:round/>
              </a:ln>
            </p:spPr>
          </p:sp>
          <p:sp>
            <p:nvSpPr>
              <p:cNvPr name="TextBox 43" id="43"/>
              <p:cNvSpPr txBox="true"/>
              <p:nvPr/>
            </p:nvSpPr>
            <p:spPr>
              <a:xfrm>
                <a:off x="0" y="-38100"/>
                <a:ext cx="927302" cy="427961"/>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44" id="44"/>
            <p:cNvGrpSpPr/>
            <p:nvPr/>
          </p:nvGrpSpPr>
          <p:grpSpPr>
            <a:xfrm rot="0">
              <a:off x="0" y="1644863"/>
              <a:ext cx="1410896" cy="1326523"/>
              <a:chOff x="0" y="0"/>
              <a:chExt cx="278696" cy="262029"/>
            </a:xfrm>
          </p:grpSpPr>
          <p:sp>
            <p:nvSpPr>
              <p:cNvPr name="Freeform 45" id="45"/>
              <p:cNvSpPr/>
              <p:nvPr/>
            </p:nvSpPr>
            <p:spPr>
              <a:xfrm flipH="false" flipV="false" rot="0">
                <a:off x="0" y="0"/>
                <a:ext cx="278696" cy="262029"/>
              </a:xfrm>
              <a:custGeom>
                <a:avLst/>
                <a:gdLst/>
                <a:ahLst/>
                <a:cxnLst/>
                <a:rect r="r" b="b" t="t" l="l"/>
                <a:pathLst>
                  <a:path h="262029" w="278696">
                    <a:moveTo>
                      <a:pt x="0" y="0"/>
                    </a:moveTo>
                    <a:lnTo>
                      <a:pt x="278696" y="0"/>
                    </a:lnTo>
                    <a:lnTo>
                      <a:pt x="278696" y="262029"/>
                    </a:lnTo>
                    <a:lnTo>
                      <a:pt x="0" y="262029"/>
                    </a:lnTo>
                    <a:close/>
                  </a:path>
                </a:pathLst>
              </a:custGeom>
              <a:solidFill>
                <a:srgbClr val="FFFFFF"/>
              </a:solidFill>
            </p:spPr>
          </p:sp>
          <p:sp>
            <p:nvSpPr>
              <p:cNvPr name="TextBox 46" id="46"/>
              <p:cNvSpPr txBox="true"/>
              <p:nvPr/>
            </p:nvSpPr>
            <p:spPr>
              <a:xfrm>
                <a:off x="0" y="-114300"/>
                <a:ext cx="278696" cy="376329"/>
              </a:xfrm>
              <a:prstGeom prst="rect">
                <a:avLst/>
              </a:prstGeom>
            </p:spPr>
            <p:txBody>
              <a:bodyPr anchor="ctr" rtlCol="false" tIns="50800" lIns="50800" bIns="50800" rIns="50800"/>
              <a:lstStyle/>
              <a:p>
                <a:pPr algn="ctr">
                  <a:lnSpc>
                    <a:spcPts val="8076"/>
                  </a:lnSpc>
                </a:pPr>
              </a:p>
            </p:txBody>
          </p:sp>
        </p:grpSp>
        <p:sp>
          <p:nvSpPr>
            <p:cNvPr name="TextBox 47" id="47"/>
            <p:cNvSpPr txBox="true"/>
            <p:nvPr/>
          </p:nvSpPr>
          <p:spPr>
            <a:xfrm rot="0">
              <a:off x="1562688" y="1756967"/>
              <a:ext cx="4487114" cy="723096"/>
            </a:xfrm>
            <a:prstGeom prst="rect">
              <a:avLst/>
            </a:prstGeom>
          </p:spPr>
          <p:txBody>
            <a:bodyPr anchor="t" rtlCol="false" tIns="0" lIns="0" bIns="0" rIns="0">
              <a:spAutoFit/>
            </a:bodyPr>
            <a:lstStyle/>
            <a:p>
              <a:pPr algn="ctr">
                <a:lnSpc>
                  <a:spcPts val="2176"/>
                </a:lnSpc>
                <a:spcBef>
                  <a:spcPct val="0"/>
                </a:spcBef>
              </a:pPr>
              <a:r>
                <a:rPr lang="en-US" b="true" sz="1700">
                  <a:solidFill>
                    <a:srgbClr val="231F20"/>
                  </a:solidFill>
                  <a:latin typeface="Open Sauce Bold"/>
                  <a:ea typeface="Open Sauce Bold"/>
                  <a:cs typeface="Open Sauce Bold"/>
                  <a:sym typeface="Open Sauce Bold"/>
                </a:rPr>
                <a:t>It tries to find jobs consistent with people’s preferences.</a:t>
              </a:r>
            </a:p>
          </p:txBody>
        </p:sp>
        <p:sp>
          <p:nvSpPr>
            <p:cNvPr name="Freeform 48" id="48"/>
            <p:cNvSpPr/>
            <p:nvPr/>
          </p:nvSpPr>
          <p:spPr>
            <a:xfrm flipH="false" flipV="false" rot="0">
              <a:off x="345357" y="1766492"/>
              <a:ext cx="1065539" cy="1083265"/>
            </a:xfrm>
            <a:custGeom>
              <a:avLst/>
              <a:gdLst/>
              <a:ahLst/>
              <a:cxnLst/>
              <a:rect r="r" b="b" t="t" l="l"/>
              <a:pathLst>
                <a:path h="1083265" w="1065539">
                  <a:moveTo>
                    <a:pt x="0" y="0"/>
                  </a:moveTo>
                  <a:lnTo>
                    <a:pt x="1065539" y="0"/>
                  </a:lnTo>
                  <a:lnTo>
                    <a:pt x="1065539" y="1083264"/>
                  </a:lnTo>
                  <a:lnTo>
                    <a:pt x="0" y="10832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9" id="49"/>
            <p:cNvSpPr txBox="true"/>
            <p:nvPr/>
          </p:nvSpPr>
          <p:spPr>
            <a:xfrm rot="0">
              <a:off x="3313495" y="180975"/>
              <a:ext cx="1012116" cy="830792"/>
            </a:xfrm>
            <a:prstGeom prst="rect">
              <a:avLst/>
            </a:prstGeom>
          </p:spPr>
          <p:txBody>
            <a:bodyPr anchor="t" rtlCol="false" tIns="0" lIns="0" bIns="0" rIns="0">
              <a:spAutoFit/>
            </a:bodyPr>
            <a:lstStyle/>
            <a:p>
              <a:pPr algn="ctr">
                <a:lnSpc>
                  <a:spcPts val="4000"/>
                </a:lnSpc>
              </a:pPr>
              <a:r>
                <a:rPr lang="en-US" sz="5000">
                  <a:solidFill>
                    <a:srgbClr val="004379"/>
                  </a:solidFill>
                  <a:latin typeface="Gladiola"/>
                  <a:ea typeface="Gladiola"/>
                  <a:cs typeface="Gladiola"/>
                  <a:sym typeface="Gladiola"/>
                </a:rPr>
                <a:t>3</a:t>
              </a:r>
            </a:p>
          </p:txBody>
        </p:sp>
      </p:grpSp>
      <p:grpSp>
        <p:nvGrpSpPr>
          <p:cNvPr name="Group 50" id="50"/>
          <p:cNvGrpSpPr/>
          <p:nvPr/>
        </p:nvGrpSpPr>
        <p:grpSpPr>
          <a:xfrm rot="0">
            <a:off x="12077828" y="3495881"/>
            <a:ext cx="4821664" cy="2806019"/>
            <a:chOff x="0" y="0"/>
            <a:chExt cx="6428885" cy="3741358"/>
          </a:xfrm>
        </p:grpSpPr>
        <p:sp>
          <p:nvSpPr>
            <p:cNvPr name="Freeform 51" id="51"/>
            <p:cNvSpPr/>
            <p:nvPr/>
          </p:nvSpPr>
          <p:spPr>
            <a:xfrm flipH="false" flipV="false" rot="-10800000">
              <a:off x="1189642" y="2971642"/>
              <a:ext cx="5135938" cy="769717"/>
            </a:xfrm>
            <a:custGeom>
              <a:avLst/>
              <a:gdLst/>
              <a:ahLst/>
              <a:cxnLst/>
              <a:rect r="r" b="b" t="t" l="l"/>
              <a:pathLst>
                <a:path h="769717" w="5135938">
                  <a:moveTo>
                    <a:pt x="0" y="0"/>
                  </a:moveTo>
                  <a:lnTo>
                    <a:pt x="5135938" y="0"/>
                  </a:lnTo>
                  <a:lnTo>
                    <a:pt x="5135938" y="769716"/>
                  </a:lnTo>
                  <a:lnTo>
                    <a:pt x="0" y="769716"/>
                  </a:lnTo>
                  <a:lnTo>
                    <a:pt x="0" y="0"/>
                  </a:lnTo>
                  <a:close/>
                </a:path>
              </a:pathLst>
            </a:custGeom>
            <a:blipFill>
              <a:blip r:embed="rId2">
                <a:alphaModFix amt="72000"/>
              </a:blip>
              <a:stretch>
                <a:fillRect l="-16570" t="0" r="-16570" b="-155412"/>
              </a:stretch>
            </a:blipFill>
          </p:spPr>
        </p:sp>
        <p:grpSp>
          <p:nvGrpSpPr>
            <p:cNvPr name="Group 52" id="52"/>
            <p:cNvGrpSpPr/>
            <p:nvPr/>
          </p:nvGrpSpPr>
          <p:grpSpPr>
            <a:xfrm rot="0">
              <a:off x="1086337" y="1011767"/>
              <a:ext cx="5342547" cy="2246143"/>
              <a:chOff x="0" y="0"/>
              <a:chExt cx="927302" cy="389861"/>
            </a:xfrm>
          </p:grpSpPr>
          <p:sp>
            <p:nvSpPr>
              <p:cNvPr name="Freeform 53" id="53"/>
              <p:cNvSpPr/>
              <p:nvPr/>
            </p:nvSpPr>
            <p:spPr>
              <a:xfrm flipH="false" flipV="false" rot="0">
                <a:off x="0" y="0"/>
                <a:ext cx="927302" cy="389861"/>
              </a:xfrm>
              <a:custGeom>
                <a:avLst/>
                <a:gdLst/>
                <a:ahLst/>
                <a:cxnLst/>
                <a:rect r="r" b="b" t="t" l="l"/>
                <a:pathLst>
                  <a:path h="389861" w="927302">
                    <a:moveTo>
                      <a:pt x="61829" y="0"/>
                    </a:moveTo>
                    <a:lnTo>
                      <a:pt x="865474" y="0"/>
                    </a:lnTo>
                    <a:cubicBezTo>
                      <a:pt x="899621" y="0"/>
                      <a:pt x="927302" y="27682"/>
                      <a:pt x="927302" y="61829"/>
                    </a:cubicBezTo>
                    <a:lnTo>
                      <a:pt x="927302" y="328033"/>
                    </a:lnTo>
                    <a:cubicBezTo>
                      <a:pt x="927302" y="362180"/>
                      <a:pt x="899621" y="389861"/>
                      <a:pt x="865474" y="389861"/>
                    </a:cubicBezTo>
                    <a:lnTo>
                      <a:pt x="61829" y="389861"/>
                    </a:lnTo>
                    <a:cubicBezTo>
                      <a:pt x="27682" y="389861"/>
                      <a:pt x="0" y="362180"/>
                      <a:pt x="0" y="328033"/>
                    </a:cubicBezTo>
                    <a:lnTo>
                      <a:pt x="0" y="61829"/>
                    </a:lnTo>
                    <a:cubicBezTo>
                      <a:pt x="0" y="27682"/>
                      <a:pt x="27682" y="0"/>
                      <a:pt x="61829" y="0"/>
                    </a:cubicBezTo>
                    <a:close/>
                  </a:path>
                </a:pathLst>
              </a:custGeom>
              <a:solidFill>
                <a:srgbClr val="FFFFFF"/>
              </a:solidFill>
              <a:ln w="104775" cap="rnd">
                <a:solidFill>
                  <a:srgbClr val="004379"/>
                </a:solidFill>
                <a:prstDash val="solid"/>
                <a:round/>
              </a:ln>
            </p:spPr>
          </p:sp>
          <p:sp>
            <p:nvSpPr>
              <p:cNvPr name="TextBox 54" id="54"/>
              <p:cNvSpPr txBox="true"/>
              <p:nvPr/>
            </p:nvSpPr>
            <p:spPr>
              <a:xfrm>
                <a:off x="0" y="-38100"/>
                <a:ext cx="927302" cy="427961"/>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55" id="55"/>
            <p:cNvGrpSpPr/>
            <p:nvPr/>
          </p:nvGrpSpPr>
          <p:grpSpPr>
            <a:xfrm rot="0">
              <a:off x="0" y="1645119"/>
              <a:ext cx="1410896" cy="1326523"/>
              <a:chOff x="0" y="0"/>
              <a:chExt cx="278696" cy="262029"/>
            </a:xfrm>
          </p:grpSpPr>
          <p:sp>
            <p:nvSpPr>
              <p:cNvPr name="Freeform 56" id="56"/>
              <p:cNvSpPr/>
              <p:nvPr/>
            </p:nvSpPr>
            <p:spPr>
              <a:xfrm flipH="false" flipV="false" rot="0">
                <a:off x="0" y="0"/>
                <a:ext cx="278696" cy="262029"/>
              </a:xfrm>
              <a:custGeom>
                <a:avLst/>
                <a:gdLst/>
                <a:ahLst/>
                <a:cxnLst/>
                <a:rect r="r" b="b" t="t" l="l"/>
                <a:pathLst>
                  <a:path h="262029" w="278696">
                    <a:moveTo>
                      <a:pt x="0" y="0"/>
                    </a:moveTo>
                    <a:lnTo>
                      <a:pt x="278696" y="0"/>
                    </a:lnTo>
                    <a:lnTo>
                      <a:pt x="278696" y="262029"/>
                    </a:lnTo>
                    <a:lnTo>
                      <a:pt x="0" y="262029"/>
                    </a:lnTo>
                    <a:close/>
                  </a:path>
                </a:pathLst>
              </a:custGeom>
              <a:solidFill>
                <a:srgbClr val="FFFFFF"/>
              </a:solidFill>
            </p:spPr>
          </p:sp>
          <p:sp>
            <p:nvSpPr>
              <p:cNvPr name="TextBox 57" id="57"/>
              <p:cNvSpPr txBox="true"/>
              <p:nvPr/>
            </p:nvSpPr>
            <p:spPr>
              <a:xfrm>
                <a:off x="0" y="-114300"/>
                <a:ext cx="278696" cy="376329"/>
              </a:xfrm>
              <a:prstGeom prst="rect">
                <a:avLst/>
              </a:prstGeom>
            </p:spPr>
            <p:txBody>
              <a:bodyPr anchor="ctr" rtlCol="false" tIns="50800" lIns="50800" bIns="50800" rIns="50800"/>
              <a:lstStyle/>
              <a:p>
                <a:pPr algn="ctr">
                  <a:lnSpc>
                    <a:spcPts val="8076"/>
                  </a:lnSpc>
                </a:pPr>
              </a:p>
            </p:txBody>
          </p:sp>
        </p:grpSp>
        <p:sp>
          <p:nvSpPr>
            <p:cNvPr name="TextBox 58" id="58"/>
            <p:cNvSpPr txBox="true"/>
            <p:nvPr/>
          </p:nvSpPr>
          <p:spPr>
            <a:xfrm rot="0">
              <a:off x="1573716" y="1400228"/>
              <a:ext cx="4487114" cy="1459696"/>
            </a:xfrm>
            <a:prstGeom prst="rect">
              <a:avLst/>
            </a:prstGeom>
          </p:spPr>
          <p:txBody>
            <a:bodyPr anchor="t" rtlCol="false" tIns="0" lIns="0" bIns="0" rIns="0">
              <a:spAutoFit/>
            </a:bodyPr>
            <a:lstStyle/>
            <a:p>
              <a:pPr algn="ctr">
                <a:lnSpc>
                  <a:spcPts val="2176"/>
                </a:lnSpc>
                <a:spcBef>
                  <a:spcPct val="0"/>
                </a:spcBef>
              </a:pPr>
              <a:r>
                <a:rPr lang="en-US" b="true" sz="1700">
                  <a:solidFill>
                    <a:srgbClr val="231F20"/>
                  </a:solidFill>
                  <a:latin typeface="Open Sauce Bold"/>
                  <a:ea typeface="Open Sauce Bold"/>
                  <a:cs typeface="Open Sauce Bold"/>
                  <a:sym typeface="Open Sauce Bold"/>
                </a:rPr>
                <a:t>It works quickly</a:t>
              </a:r>
              <a:r>
                <a:rPr lang="en-US" sz="1700">
                  <a:solidFill>
                    <a:srgbClr val="231F20"/>
                  </a:solidFill>
                  <a:latin typeface="Open Sauce"/>
                  <a:ea typeface="Open Sauce"/>
                  <a:cs typeface="Open Sauce"/>
                  <a:sym typeface="Open Sauce"/>
                </a:rPr>
                <a:t> – Job search starts within four weeks, even if a client has been off work for years.</a:t>
              </a:r>
            </a:p>
          </p:txBody>
        </p:sp>
        <p:sp>
          <p:nvSpPr>
            <p:cNvPr name="Freeform 59" id="59"/>
            <p:cNvSpPr/>
            <p:nvPr/>
          </p:nvSpPr>
          <p:spPr>
            <a:xfrm flipH="false" flipV="false" rot="0">
              <a:off x="405527" y="1713301"/>
              <a:ext cx="902064" cy="1083265"/>
            </a:xfrm>
            <a:custGeom>
              <a:avLst/>
              <a:gdLst/>
              <a:ahLst/>
              <a:cxnLst/>
              <a:rect r="r" b="b" t="t" l="l"/>
              <a:pathLst>
                <a:path h="1083265" w="902064">
                  <a:moveTo>
                    <a:pt x="0" y="0"/>
                  </a:moveTo>
                  <a:lnTo>
                    <a:pt x="902064" y="0"/>
                  </a:lnTo>
                  <a:lnTo>
                    <a:pt x="902064" y="1083265"/>
                  </a:lnTo>
                  <a:lnTo>
                    <a:pt x="0" y="10832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60" id="60"/>
            <p:cNvSpPr txBox="true"/>
            <p:nvPr/>
          </p:nvSpPr>
          <p:spPr>
            <a:xfrm rot="0">
              <a:off x="3148248" y="180975"/>
              <a:ext cx="1012116" cy="830792"/>
            </a:xfrm>
            <a:prstGeom prst="rect">
              <a:avLst/>
            </a:prstGeom>
          </p:spPr>
          <p:txBody>
            <a:bodyPr anchor="t" rtlCol="false" tIns="0" lIns="0" bIns="0" rIns="0">
              <a:spAutoFit/>
            </a:bodyPr>
            <a:lstStyle/>
            <a:p>
              <a:pPr algn="ctr">
                <a:lnSpc>
                  <a:spcPts val="4000"/>
                </a:lnSpc>
              </a:pPr>
              <a:r>
                <a:rPr lang="en-US" sz="5000">
                  <a:solidFill>
                    <a:srgbClr val="004379"/>
                  </a:solidFill>
                  <a:latin typeface="Gladiola"/>
                  <a:ea typeface="Gladiola"/>
                  <a:cs typeface="Gladiola"/>
                  <a:sym typeface="Gladiola"/>
                </a:rPr>
                <a:t>4</a:t>
              </a:r>
            </a:p>
          </p:txBody>
        </p:sp>
      </p:grpSp>
      <p:grpSp>
        <p:nvGrpSpPr>
          <p:cNvPr name="Group 61" id="61"/>
          <p:cNvGrpSpPr/>
          <p:nvPr/>
        </p:nvGrpSpPr>
        <p:grpSpPr>
          <a:xfrm rot="0">
            <a:off x="6084149" y="6964615"/>
            <a:ext cx="4821664" cy="2885393"/>
            <a:chOff x="0" y="0"/>
            <a:chExt cx="6428885" cy="3847191"/>
          </a:xfrm>
        </p:grpSpPr>
        <p:sp>
          <p:nvSpPr>
            <p:cNvPr name="Freeform 62" id="62"/>
            <p:cNvSpPr/>
            <p:nvPr/>
          </p:nvSpPr>
          <p:spPr>
            <a:xfrm flipH="false" flipV="false" rot="-10800000">
              <a:off x="1189642" y="3077475"/>
              <a:ext cx="5135938" cy="769717"/>
            </a:xfrm>
            <a:custGeom>
              <a:avLst/>
              <a:gdLst/>
              <a:ahLst/>
              <a:cxnLst/>
              <a:rect r="r" b="b" t="t" l="l"/>
              <a:pathLst>
                <a:path h="769717" w="5135938">
                  <a:moveTo>
                    <a:pt x="0" y="0"/>
                  </a:moveTo>
                  <a:lnTo>
                    <a:pt x="5135938" y="0"/>
                  </a:lnTo>
                  <a:lnTo>
                    <a:pt x="5135938" y="769716"/>
                  </a:lnTo>
                  <a:lnTo>
                    <a:pt x="0" y="769716"/>
                  </a:lnTo>
                  <a:lnTo>
                    <a:pt x="0" y="0"/>
                  </a:lnTo>
                  <a:close/>
                </a:path>
              </a:pathLst>
            </a:custGeom>
            <a:blipFill>
              <a:blip r:embed="rId2">
                <a:alphaModFix amt="72000"/>
              </a:blip>
              <a:stretch>
                <a:fillRect l="-16570" t="0" r="-16570" b="-155412"/>
              </a:stretch>
            </a:blipFill>
          </p:spPr>
        </p:sp>
        <p:grpSp>
          <p:nvGrpSpPr>
            <p:cNvPr name="Group 63" id="63"/>
            <p:cNvGrpSpPr/>
            <p:nvPr/>
          </p:nvGrpSpPr>
          <p:grpSpPr>
            <a:xfrm rot="0">
              <a:off x="1086337" y="1008641"/>
              <a:ext cx="5342547" cy="2246143"/>
              <a:chOff x="0" y="0"/>
              <a:chExt cx="927302" cy="389861"/>
            </a:xfrm>
          </p:grpSpPr>
          <p:sp>
            <p:nvSpPr>
              <p:cNvPr name="Freeform 64" id="64"/>
              <p:cNvSpPr/>
              <p:nvPr/>
            </p:nvSpPr>
            <p:spPr>
              <a:xfrm flipH="false" flipV="false" rot="0">
                <a:off x="0" y="0"/>
                <a:ext cx="927302" cy="389861"/>
              </a:xfrm>
              <a:custGeom>
                <a:avLst/>
                <a:gdLst/>
                <a:ahLst/>
                <a:cxnLst/>
                <a:rect r="r" b="b" t="t" l="l"/>
                <a:pathLst>
                  <a:path h="389861" w="927302">
                    <a:moveTo>
                      <a:pt x="61829" y="0"/>
                    </a:moveTo>
                    <a:lnTo>
                      <a:pt x="865474" y="0"/>
                    </a:lnTo>
                    <a:cubicBezTo>
                      <a:pt x="899621" y="0"/>
                      <a:pt x="927302" y="27682"/>
                      <a:pt x="927302" y="61829"/>
                    </a:cubicBezTo>
                    <a:lnTo>
                      <a:pt x="927302" y="328033"/>
                    </a:lnTo>
                    <a:cubicBezTo>
                      <a:pt x="927302" y="362180"/>
                      <a:pt x="899621" y="389861"/>
                      <a:pt x="865474" y="389861"/>
                    </a:cubicBezTo>
                    <a:lnTo>
                      <a:pt x="61829" y="389861"/>
                    </a:lnTo>
                    <a:cubicBezTo>
                      <a:pt x="27682" y="389861"/>
                      <a:pt x="0" y="362180"/>
                      <a:pt x="0" y="328033"/>
                    </a:cubicBezTo>
                    <a:lnTo>
                      <a:pt x="0" y="61829"/>
                    </a:lnTo>
                    <a:cubicBezTo>
                      <a:pt x="0" y="27682"/>
                      <a:pt x="27682" y="0"/>
                      <a:pt x="61829" y="0"/>
                    </a:cubicBezTo>
                    <a:close/>
                  </a:path>
                </a:pathLst>
              </a:custGeom>
              <a:solidFill>
                <a:srgbClr val="FFFFFF"/>
              </a:solidFill>
              <a:ln w="104775" cap="rnd">
                <a:solidFill>
                  <a:srgbClr val="004379"/>
                </a:solidFill>
                <a:prstDash val="solid"/>
                <a:round/>
              </a:ln>
            </p:spPr>
          </p:sp>
          <p:sp>
            <p:nvSpPr>
              <p:cNvPr name="TextBox 65" id="65"/>
              <p:cNvSpPr txBox="true"/>
              <p:nvPr/>
            </p:nvSpPr>
            <p:spPr>
              <a:xfrm>
                <a:off x="0" y="-38100"/>
                <a:ext cx="927302" cy="427961"/>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66" id="66"/>
            <p:cNvGrpSpPr/>
            <p:nvPr/>
          </p:nvGrpSpPr>
          <p:grpSpPr>
            <a:xfrm rot="0">
              <a:off x="0" y="1750952"/>
              <a:ext cx="1410896" cy="1326523"/>
              <a:chOff x="0" y="0"/>
              <a:chExt cx="278696" cy="262029"/>
            </a:xfrm>
          </p:grpSpPr>
          <p:sp>
            <p:nvSpPr>
              <p:cNvPr name="Freeform 67" id="67"/>
              <p:cNvSpPr/>
              <p:nvPr/>
            </p:nvSpPr>
            <p:spPr>
              <a:xfrm flipH="false" flipV="false" rot="0">
                <a:off x="0" y="0"/>
                <a:ext cx="278696" cy="262029"/>
              </a:xfrm>
              <a:custGeom>
                <a:avLst/>
                <a:gdLst/>
                <a:ahLst/>
                <a:cxnLst/>
                <a:rect r="r" b="b" t="t" l="l"/>
                <a:pathLst>
                  <a:path h="262029" w="278696">
                    <a:moveTo>
                      <a:pt x="0" y="0"/>
                    </a:moveTo>
                    <a:lnTo>
                      <a:pt x="278696" y="0"/>
                    </a:lnTo>
                    <a:lnTo>
                      <a:pt x="278696" y="262029"/>
                    </a:lnTo>
                    <a:lnTo>
                      <a:pt x="0" y="262029"/>
                    </a:lnTo>
                    <a:close/>
                  </a:path>
                </a:pathLst>
              </a:custGeom>
              <a:solidFill>
                <a:srgbClr val="FFFFFF"/>
              </a:solidFill>
            </p:spPr>
          </p:sp>
          <p:sp>
            <p:nvSpPr>
              <p:cNvPr name="TextBox 68" id="68"/>
              <p:cNvSpPr txBox="true"/>
              <p:nvPr/>
            </p:nvSpPr>
            <p:spPr>
              <a:xfrm>
                <a:off x="0" y="-114300"/>
                <a:ext cx="278696" cy="376329"/>
              </a:xfrm>
              <a:prstGeom prst="rect">
                <a:avLst/>
              </a:prstGeom>
            </p:spPr>
            <p:txBody>
              <a:bodyPr anchor="ctr" rtlCol="false" tIns="50800" lIns="50800" bIns="50800" rIns="50800"/>
              <a:lstStyle/>
              <a:p>
                <a:pPr algn="ctr">
                  <a:lnSpc>
                    <a:spcPts val="8076"/>
                  </a:lnSpc>
                </a:pPr>
              </a:p>
            </p:txBody>
          </p:sp>
        </p:grpSp>
        <p:sp>
          <p:nvSpPr>
            <p:cNvPr name="TextBox 69" id="69"/>
            <p:cNvSpPr txBox="true"/>
            <p:nvPr/>
          </p:nvSpPr>
          <p:spPr>
            <a:xfrm rot="0">
              <a:off x="1514201" y="1138185"/>
              <a:ext cx="4649934" cy="2196296"/>
            </a:xfrm>
            <a:prstGeom prst="rect">
              <a:avLst/>
            </a:prstGeom>
          </p:spPr>
          <p:txBody>
            <a:bodyPr anchor="t" rtlCol="false" tIns="0" lIns="0" bIns="0" rIns="0">
              <a:spAutoFit/>
            </a:bodyPr>
            <a:lstStyle/>
            <a:p>
              <a:pPr algn="ctr">
                <a:lnSpc>
                  <a:spcPts val="2176"/>
                </a:lnSpc>
              </a:pPr>
              <a:r>
                <a:rPr lang="en-US" sz="1700" b="true">
                  <a:solidFill>
                    <a:srgbClr val="231F20"/>
                  </a:solidFill>
                  <a:latin typeface="Open Sauce Bold"/>
                  <a:ea typeface="Open Sauce Bold"/>
                  <a:cs typeface="Open Sauce Bold"/>
                  <a:sym typeface="Open Sauce Bold"/>
                </a:rPr>
                <a:t>Employment specialists develop relationships with employers based on a person’s work preferences – </a:t>
              </a:r>
              <a:r>
                <a:rPr lang="en-US" sz="1700">
                  <a:solidFill>
                    <a:srgbClr val="231F20"/>
                  </a:solidFill>
                  <a:latin typeface="Open Sauce"/>
                  <a:ea typeface="Open Sauce"/>
                  <a:cs typeface="Open Sauce"/>
                  <a:sym typeface="Open Sauce"/>
                </a:rPr>
                <a:t>Not based on who happens to have jobs.</a:t>
              </a:r>
            </a:p>
            <a:p>
              <a:pPr algn="ctr">
                <a:lnSpc>
                  <a:spcPts val="2176"/>
                </a:lnSpc>
                <a:spcBef>
                  <a:spcPct val="0"/>
                </a:spcBef>
              </a:pPr>
            </a:p>
          </p:txBody>
        </p:sp>
        <p:sp>
          <p:nvSpPr>
            <p:cNvPr name="Freeform 70" id="70"/>
            <p:cNvSpPr/>
            <p:nvPr/>
          </p:nvSpPr>
          <p:spPr>
            <a:xfrm flipH="false" flipV="false" rot="0">
              <a:off x="294469" y="1877660"/>
              <a:ext cx="1028567" cy="1026697"/>
            </a:xfrm>
            <a:custGeom>
              <a:avLst/>
              <a:gdLst/>
              <a:ahLst/>
              <a:cxnLst/>
              <a:rect r="r" b="b" t="t" l="l"/>
              <a:pathLst>
                <a:path h="1026697" w="1028567">
                  <a:moveTo>
                    <a:pt x="0" y="0"/>
                  </a:moveTo>
                  <a:lnTo>
                    <a:pt x="1028567" y="0"/>
                  </a:lnTo>
                  <a:lnTo>
                    <a:pt x="1028567" y="1026697"/>
                  </a:lnTo>
                  <a:lnTo>
                    <a:pt x="0" y="102669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TextBox 71" id="71"/>
            <p:cNvSpPr txBox="true"/>
            <p:nvPr/>
          </p:nvSpPr>
          <p:spPr>
            <a:xfrm rot="0">
              <a:off x="3251553" y="180975"/>
              <a:ext cx="1012116" cy="830792"/>
            </a:xfrm>
            <a:prstGeom prst="rect">
              <a:avLst/>
            </a:prstGeom>
          </p:spPr>
          <p:txBody>
            <a:bodyPr anchor="t" rtlCol="false" tIns="0" lIns="0" bIns="0" rIns="0">
              <a:spAutoFit/>
            </a:bodyPr>
            <a:lstStyle/>
            <a:p>
              <a:pPr algn="ctr">
                <a:lnSpc>
                  <a:spcPts val="4000"/>
                </a:lnSpc>
              </a:pPr>
              <a:r>
                <a:rPr lang="en-US" sz="5000">
                  <a:solidFill>
                    <a:srgbClr val="004379"/>
                  </a:solidFill>
                  <a:latin typeface="Gladiola"/>
                  <a:ea typeface="Gladiola"/>
                  <a:cs typeface="Gladiola"/>
                  <a:sym typeface="Gladiola"/>
                </a:rPr>
                <a:t>6</a:t>
              </a:r>
            </a:p>
          </p:txBody>
        </p:sp>
      </p:grpSp>
      <p:grpSp>
        <p:nvGrpSpPr>
          <p:cNvPr name="Group 72" id="72"/>
          <p:cNvGrpSpPr/>
          <p:nvPr/>
        </p:nvGrpSpPr>
        <p:grpSpPr>
          <a:xfrm rot="0">
            <a:off x="11478001" y="6202822"/>
            <a:ext cx="4821664" cy="2781171"/>
            <a:chOff x="0" y="0"/>
            <a:chExt cx="6428885" cy="3708228"/>
          </a:xfrm>
        </p:grpSpPr>
        <p:sp>
          <p:nvSpPr>
            <p:cNvPr name="Freeform 73" id="73"/>
            <p:cNvSpPr/>
            <p:nvPr/>
          </p:nvSpPr>
          <p:spPr>
            <a:xfrm flipH="false" flipV="false" rot="-10800000">
              <a:off x="1189642" y="2938511"/>
              <a:ext cx="5135938" cy="769717"/>
            </a:xfrm>
            <a:custGeom>
              <a:avLst/>
              <a:gdLst/>
              <a:ahLst/>
              <a:cxnLst/>
              <a:rect r="r" b="b" t="t" l="l"/>
              <a:pathLst>
                <a:path h="769717" w="5135938">
                  <a:moveTo>
                    <a:pt x="0" y="0"/>
                  </a:moveTo>
                  <a:lnTo>
                    <a:pt x="5135938" y="0"/>
                  </a:lnTo>
                  <a:lnTo>
                    <a:pt x="5135938" y="769717"/>
                  </a:lnTo>
                  <a:lnTo>
                    <a:pt x="0" y="769717"/>
                  </a:lnTo>
                  <a:lnTo>
                    <a:pt x="0" y="0"/>
                  </a:lnTo>
                  <a:close/>
                </a:path>
              </a:pathLst>
            </a:custGeom>
            <a:blipFill>
              <a:blip r:embed="rId2">
                <a:alphaModFix amt="72000"/>
              </a:blip>
              <a:stretch>
                <a:fillRect l="-16570" t="0" r="-16570" b="-155412"/>
              </a:stretch>
            </a:blipFill>
          </p:spPr>
        </p:sp>
        <p:grpSp>
          <p:nvGrpSpPr>
            <p:cNvPr name="Group 74" id="74"/>
            <p:cNvGrpSpPr/>
            <p:nvPr/>
          </p:nvGrpSpPr>
          <p:grpSpPr>
            <a:xfrm rot="0">
              <a:off x="1086337" y="978637"/>
              <a:ext cx="5342547" cy="2246143"/>
              <a:chOff x="0" y="0"/>
              <a:chExt cx="927302" cy="389861"/>
            </a:xfrm>
          </p:grpSpPr>
          <p:sp>
            <p:nvSpPr>
              <p:cNvPr name="Freeform 75" id="75"/>
              <p:cNvSpPr/>
              <p:nvPr/>
            </p:nvSpPr>
            <p:spPr>
              <a:xfrm flipH="false" flipV="false" rot="0">
                <a:off x="0" y="0"/>
                <a:ext cx="927302" cy="389861"/>
              </a:xfrm>
              <a:custGeom>
                <a:avLst/>
                <a:gdLst/>
                <a:ahLst/>
                <a:cxnLst/>
                <a:rect r="r" b="b" t="t" l="l"/>
                <a:pathLst>
                  <a:path h="389861" w="927302">
                    <a:moveTo>
                      <a:pt x="61829" y="0"/>
                    </a:moveTo>
                    <a:lnTo>
                      <a:pt x="865474" y="0"/>
                    </a:lnTo>
                    <a:cubicBezTo>
                      <a:pt x="899621" y="0"/>
                      <a:pt x="927302" y="27682"/>
                      <a:pt x="927302" y="61829"/>
                    </a:cubicBezTo>
                    <a:lnTo>
                      <a:pt x="927302" y="328033"/>
                    </a:lnTo>
                    <a:cubicBezTo>
                      <a:pt x="927302" y="362180"/>
                      <a:pt x="899621" y="389861"/>
                      <a:pt x="865474" y="389861"/>
                    </a:cubicBezTo>
                    <a:lnTo>
                      <a:pt x="61829" y="389861"/>
                    </a:lnTo>
                    <a:cubicBezTo>
                      <a:pt x="27682" y="389861"/>
                      <a:pt x="0" y="362180"/>
                      <a:pt x="0" y="328033"/>
                    </a:cubicBezTo>
                    <a:lnTo>
                      <a:pt x="0" y="61829"/>
                    </a:lnTo>
                    <a:cubicBezTo>
                      <a:pt x="0" y="27682"/>
                      <a:pt x="27682" y="0"/>
                      <a:pt x="61829" y="0"/>
                    </a:cubicBezTo>
                    <a:close/>
                  </a:path>
                </a:pathLst>
              </a:custGeom>
              <a:solidFill>
                <a:srgbClr val="FFFFFF"/>
              </a:solidFill>
              <a:ln w="104775" cap="rnd">
                <a:solidFill>
                  <a:srgbClr val="004379"/>
                </a:solidFill>
                <a:prstDash val="solid"/>
                <a:round/>
              </a:ln>
            </p:spPr>
          </p:sp>
          <p:sp>
            <p:nvSpPr>
              <p:cNvPr name="TextBox 76" id="76"/>
              <p:cNvSpPr txBox="true"/>
              <p:nvPr/>
            </p:nvSpPr>
            <p:spPr>
              <a:xfrm>
                <a:off x="0" y="-38100"/>
                <a:ext cx="927302" cy="427961"/>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77" id="77"/>
            <p:cNvGrpSpPr/>
            <p:nvPr/>
          </p:nvGrpSpPr>
          <p:grpSpPr>
            <a:xfrm rot="0">
              <a:off x="0" y="1611989"/>
              <a:ext cx="1410896" cy="1326523"/>
              <a:chOff x="0" y="0"/>
              <a:chExt cx="278696" cy="262029"/>
            </a:xfrm>
          </p:grpSpPr>
          <p:sp>
            <p:nvSpPr>
              <p:cNvPr name="Freeform 78" id="78"/>
              <p:cNvSpPr/>
              <p:nvPr/>
            </p:nvSpPr>
            <p:spPr>
              <a:xfrm flipH="false" flipV="false" rot="0">
                <a:off x="0" y="0"/>
                <a:ext cx="278696" cy="262029"/>
              </a:xfrm>
              <a:custGeom>
                <a:avLst/>
                <a:gdLst/>
                <a:ahLst/>
                <a:cxnLst/>
                <a:rect r="r" b="b" t="t" l="l"/>
                <a:pathLst>
                  <a:path h="262029" w="278696">
                    <a:moveTo>
                      <a:pt x="0" y="0"/>
                    </a:moveTo>
                    <a:lnTo>
                      <a:pt x="278696" y="0"/>
                    </a:lnTo>
                    <a:lnTo>
                      <a:pt x="278696" y="262029"/>
                    </a:lnTo>
                    <a:lnTo>
                      <a:pt x="0" y="262029"/>
                    </a:lnTo>
                    <a:close/>
                  </a:path>
                </a:pathLst>
              </a:custGeom>
              <a:solidFill>
                <a:srgbClr val="FFFFFF"/>
              </a:solidFill>
            </p:spPr>
          </p:sp>
          <p:sp>
            <p:nvSpPr>
              <p:cNvPr name="TextBox 79" id="79"/>
              <p:cNvSpPr txBox="true"/>
              <p:nvPr/>
            </p:nvSpPr>
            <p:spPr>
              <a:xfrm>
                <a:off x="0" y="-114300"/>
                <a:ext cx="278696" cy="376329"/>
              </a:xfrm>
              <a:prstGeom prst="rect">
                <a:avLst/>
              </a:prstGeom>
            </p:spPr>
            <p:txBody>
              <a:bodyPr anchor="ctr" rtlCol="false" tIns="50800" lIns="50800" bIns="50800" rIns="50800"/>
              <a:lstStyle/>
              <a:p>
                <a:pPr algn="ctr">
                  <a:lnSpc>
                    <a:spcPts val="8076"/>
                  </a:lnSpc>
                </a:pPr>
              </a:p>
            </p:txBody>
          </p:sp>
        </p:grpSp>
        <p:sp>
          <p:nvSpPr>
            <p:cNvPr name="TextBox 80" id="80"/>
            <p:cNvSpPr txBox="true"/>
            <p:nvPr/>
          </p:nvSpPr>
          <p:spPr>
            <a:xfrm rot="0">
              <a:off x="1410896" y="1172340"/>
              <a:ext cx="4613120" cy="1827996"/>
            </a:xfrm>
            <a:prstGeom prst="rect">
              <a:avLst/>
            </a:prstGeom>
          </p:spPr>
          <p:txBody>
            <a:bodyPr anchor="t" rtlCol="false" tIns="0" lIns="0" bIns="0" rIns="0">
              <a:spAutoFit/>
            </a:bodyPr>
            <a:lstStyle/>
            <a:p>
              <a:pPr algn="ctr">
                <a:lnSpc>
                  <a:spcPts val="2176"/>
                </a:lnSpc>
                <a:spcBef>
                  <a:spcPct val="0"/>
                </a:spcBef>
              </a:pPr>
              <a:r>
                <a:rPr lang="en-US" b="true" sz="1700">
                  <a:solidFill>
                    <a:srgbClr val="231F20"/>
                  </a:solidFill>
                  <a:latin typeface="Open Sauce Bold"/>
                  <a:ea typeface="Open Sauce Bold"/>
                  <a:cs typeface="Open Sauce Bold"/>
                  <a:sym typeface="Open Sauce Bold"/>
                </a:rPr>
                <a:t>It brings employment specialists into clinical teams – </a:t>
              </a:r>
              <a:r>
                <a:rPr lang="en-US" sz="1700">
                  <a:solidFill>
                    <a:srgbClr val="231F20"/>
                  </a:solidFill>
                  <a:latin typeface="Open Sauce"/>
                  <a:ea typeface="Open Sauce"/>
                  <a:cs typeface="Open Sauce"/>
                  <a:sym typeface="Open Sauce"/>
                </a:rPr>
                <a:t>So that employment becomes a core part of the mental health treatment pathway and recovery</a:t>
              </a:r>
            </a:p>
          </p:txBody>
        </p:sp>
        <p:sp>
          <p:nvSpPr>
            <p:cNvPr name="Freeform 81" id="81"/>
            <p:cNvSpPr/>
            <p:nvPr/>
          </p:nvSpPr>
          <p:spPr>
            <a:xfrm flipH="false" flipV="false" rot="0">
              <a:off x="332430" y="1869185"/>
              <a:ext cx="825285" cy="864585"/>
            </a:xfrm>
            <a:custGeom>
              <a:avLst/>
              <a:gdLst/>
              <a:ahLst/>
              <a:cxnLst/>
              <a:rect r="r" b="b" t="t" l="l"/>
              <a:pathLst>
                <a:path h="864585" w="825285">
                  <a:moveTo>
                    <a:pt x="0" y="0"/>
                  </a:moveTo>
                  <a:lnTo>
                    <a:pt x="825285" y="0"/>
                  </a:lnTo>
                  <a:lnTo>
                    <a:pt x="825285" y="864585"/>
                  </a:lnTo>
                  <a:lnTo>
                    <a:pt x="0" y="86458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TextBox 82" id="82"/>
            <p:cNvSpPr txBox="true"/>
            <p:nvPr/>
          </p:nvSpPr>
          <p:spPr>
            <a:xfrm rot="0">
              <a:off x="3251553" y="180975"/>
              <a:ext cx="1012116" cy="830792"/>
            </a:xfrm>
            <a:prstGeom prst="rect">
              <a:avLst/>
            </a:prstGeom>
          </p:spPr>
          <p:txBody>
            <a:bodyPr anchor="t" rtlCol="false" tIns="0" lIns="0" bIns="0" rIns="0">
              <a:spAutoFit/>
            </a:bodyPr>
            <a:lstStyle/>
            <a:p>
              <a:pPr algn="ctr">
                <a:lnSpc>
                  <a:spcPts val="4000"/>
                </a:lnSpc>
              </a:pPr>
              <a:r>
                <a:rPr lang="en-US" sz="5000">
                  <a:solidFill>
                    <a:srgbClr val="004379"/>
                  </a:solidFill>
                  <a:latin typeface="Gladiola"/>
                  <a:ea typeface="Gladiola"/>
                  <a:cs typeface="Gladiola"/>
                  <a:sym typeface="Gladiola"/>
                </a:rPr>
                <a:t>5</a:t>
              </a:r>
            </a:p>
          </p:txBody>
        </p:sp>
      </p:grpSp>
      <p:sp>
        <p:nvSpPr>
          <p:cNvPr name="Freeform 83" id="83"/>
          <p:cNvSpPr/>
          <p:nvPr/>
        </p:nvSpPr>
        <p:spPr>
          <a:xfrm flipH="false" flipV="false" rot="-10800000">
            <a:off x="1842290" y="8174904"/>
            <a:ext cx="3851953" cy="577287"/>
          </a:xfrm>
          <a:custGeom>
            <a:avLst/>
            <a:gdLst/>
            <a:ahLst/>
            <a:cxnLst/>
            <a:rect r="r" b="b" t="t" l="l"/>
            <a:pathLst>
              <a:path h="577287" w="3851953">
                <a:moveTo>
                  <a:pt x="0" y="0"/>
                </a:moveTo>
                <a:lnTo>
                  <a:pt x="3851953" y="0"/>
                </a:lnTo>
                <a:lnTo>
                  <a:pt x="3851953" y="577287"/>
                </a:lnTo>
                <a:lnTo>
                  <a:pt x="0" y="577287"/>
                </a:lnTo>
                <a:lnTo>
                  <a:pt x="0" y="0"/>
                </a:lnTo>
                <a:close/>
              </a:path>
            </a:pathLst>
          </a:custGeom>
          <a:blipFill>
            <a:blip r:embed="rId2">
              <a:alphaModFix amt="72000"/>
            </a:blip>
            <a:stretch>
              <a:fillRect l="-16570" t="0" r="-16570" b="-155412"/>
            </a:stretch>
          </a:blipFill>
        </p:spPr>
      </p:sp>
      <p:grpSp>
        <p:nvGrpSpPr>
          <p:cNvPr name="Group 84" id="84"/>
          <p:cNvGrpSpPr/>
          <p:nvPr/>
        </p:nvGrpSpPr>
        <p:grpSpPr>
          <a:xfrm rot="0">
            <a:off x="950058" y="5993924"/>
            <a:ext cx="4821664" cy="2503573"/>
            <a:chOff x="0" y="0"/>
            <a:chExt cx="6428885" cy="3338097"/>
          </a:xfrm>
        </p:grpSpPr>
        <p:grpSp>
          <p:nvGrpSpPr>
            <p:cNvPr name="Group 85" id="85"/>
            <p:cNvGrpSpPr/>
            <p:nvPr/>
          </p:nvGrpSpPr>
          <p:grpSpPr>
            <a:xfrm rot="0">
              <a:off x="1086337" y="948098"/>
              <a:ext cx="5342547" cy="2246143"/>
              <a:chOff x="0" y="0"/>
              <a:chExt cx="927302" cy="389861"/>
            </a:xfrm>
          </p:grpSpPr>
          <p:sp>
            <p:nvSpPr>
              <p:cNvPr name="Freeform 86" id="86"/>
              <p:cNvSpPr/>
              <p:nvPr/>
            </p:nvSpPr>
            <p:spPr>
              <a:xfrm flipH="false" flipV="false" rot="0">
                <a:off x="0" y="0"/>
                <a:ext cx="927302" cy="389861"/>
              </a:xfrm>
              <a:custGeom>
                <a:avLst/>
                <a:gdLst/>
                <a:ahLst/>
                <a:cxnLst/>
                <a:rect r="r" b="b" t="t" l="l"/>
                <a:pathLst>
                  <a:path h="389861" w="927302">
                    <a:moveTo>
                      <a:pt x="61829" y="0"/>
                    </a:moveTo>
                    <a:lnTo>
                      <a:pt x="865474" y="0"/>
                    </a:lnTo>
                    <a:cubicBezTo>
                      <a:pt x="899621" y="0"/>
                      <a:pt x="927302" y="27682"/>
                      <a:pt x="927302" y="61829"/>
                    </a:cubicBezTo>
                    <a:lnTo>
                      <a:pt x="927302" y="328033"/>
                    </a:lnTo>
                    <a:cubicBezTo>
                      <a:pt x="927302" y="362180"/>
                      <a:pt x="899621" y="389861"/>
                      <a:pt x="865474" y="389861"/>
                    </a:cubicBezTo>
                    <a:lnTo>
                      <a:pt x="61829" y="389861"/>
                    </a:lnTo>
                    <a:cubicBezTo>
                      <a:pt x="27682" y="389861"/>
                      <a:pt x="0" y="362180"/>
                      <a:pt x="0" y="328033"/>
                    </a:cubicBezTo>
                    <a:lnTo>
                      <a:pt x="0" y="61829"/>
                    </a:lnTo>
                    <a:cubicBezTo>
                      <a:pt x="0" y="27682"/>
                      <a:pt x="27682" y="0"/>
                      <a:pt x="61829" y="0"/>
                    </a:cubicBezTo>
                    <a:close/>
                  </a:path>
                </a:pathLst>
              </a:custGeom>
              <a:solidFill>
                <a:srgbClr val="FFFFFF"/>
              </a:solidFill>
              <a:ln w="104775" cap="rnd">
                <a:solidFill>
                  <a:srgbClr val="004379"/>
                </a:solidFill>
                <a:prstDash val="solid"/>
                <a:round/>
              </a:ln>
            </p:spPr>
          </p:sp>
          <p:sp>
            <p:nvSpPr>
              <p:cNvPr name="TextBox 87" id="87"/>
              <p:cNvSpPr txBox="true"/>
              <p:nvPr/>
            </p:nvSpPr>
            <p:spPr>
              <a:xfrm>
                <a:off x="0" y="-38100"/>
                <a:ext cx="927302" cy="427961"/>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88" id="88"/>
            <p:cNvGrpSpPr/>
            <p:nvPr/>
          </p:nvGrpSpPr>
          <p:grpSpPr>
            <a:xfrm rot="0">
              <a:off x="0" y="1581450"/>
              <a:ext cx="1410896" cy="1326523"/>
              <a:chOff x="0" y="0"/>
              <a:chExt cx="278696" cy="262029"/>
            </a:xfrm>
          </p:grpSpPr>
          <p:sp>
            <p:nvSpPr>
              <p:cNvPr name="Freeform 89" id="89"/>
              <p:cNvSpPr/>
              <p:nvPr/>
            </p:nvSpPr>
            <p:spPr>
              <a:xfrm flipH="false" flipV="false" rot="0">
                <a:off x="0" y="0"/>
                <a:ext cx="278696" cy="262029"/>
              </a:xfrm>
              <a:custGeom>
                <a:avLst/>
                <a:gdLst/>
                <a:ahLst/>
                <a:cxnLst/>
                <a:rect r="r" b="b" t="t" l="l"/>
                <a:pathLst>
                  <a:path h="262029" w="278696">
                    <a:moveTo>
                      <a:pt x="0" y="0"/>
                    </a:moveTo>
                    <a:lnTo>
                      <a:pt x="278696" y="0"/>
                    </a:lnTo>
                    <a:lnTo>
                      <a:pt x="278696" y="262029"/>
                    </a:lnTo>
                    <a:lnTo>
                      <a:pt x="0" y="262029"/>
                    </a:lnTo>
                    <a:close/>
                  </a:path>
                </a:pathLst>
              </a:custGeom>
              <a:solidFill>
                <a:srgbClr val="FFFFFF"/>
              </a:solidFill>
            </p:spPr>
          </p:sp>
          <p:sp>
            <p:nvSpPr>
              <p:cNvPr name="TextBox 90" id="90"/>
              <p:cNvSpPr txBox="true"/>
              <p:nvPr/>
            </p:nvSpPr>
            <p:spPr>
              <a:xfrm>
                <a:off x="0" y="-114300"/>
                <a:ext cx="278696" cy="376329"/>
              </a:xfrm>
              <a:prstGeom prst="rect">
                <a:avLst/>
              </a:prstGeom>
            </p:spPr>
            <p:txBody>
              <a:bodyPr anchor="ctr" rtlCol="false" tIns="50800" lIns="50800" bIns="50800" rIns="50800"/>
              <a:lstStyle/>
              <a:p>
                <a:pPr algn="ctr">
                  <a:lnSpc>
                    <a:spcPts val="8076"/>
                  </a:lnSpc>
                </a:pPr>
              </a:p>
            </p:txBody>
          </p:sp>
        </p:grpSp>
        <p:sp>
          <p:nvSpPr>
            <p:cNvPr name="TextBox 91" id="91"/>
            <p:cNvSpPr txBox="true"/>
            <p:nvPr/>
          </p:nvSpPr>
          <p:spPr>
            <a:xfrm rot="0">
              <a:off x="1596340" y="1141801"/>
              <a:ext cx="4487114" cy="2196296"/>
            </a:xfrm>
            <a:prstGeom prst="rect">
              <a:avLst/>
            </a:prstGeom>
          </p:spPr>
          <p:txBody>
            <a:bodyPr anchor="t" rtlCol="false" tIns="0" lIns="0" bIns="0" rIns="0">
              <a:spAutoFit/>
            </a:bodyPr>
            <a:lstStyle/>
            <a:p>
              <a:pPr algn="ctr">
                <a:lnSpc>
                  <a:spcPts val="2176"/>
                </a:lnSpc>
              </a:pPr>
              <a:r>
                <a:rPr lang="en-US" sz="1700" b="true">
                  <a:solidFill>
                    <a:srgbClr val="231F20"/>
                  </a:solidFill>
                  <a:latin typeface="Open Sauce Bold"/>
                  <a:ea typeface="Open Sauce Bold"/>
                  <a:cs typeface="Open Sauce Bold"/>
                  <a:sym typeface="Open Sauce Bold"/>
                </a:rPr>
                <a:t>It provides ongoing, individualised support for the person and their employer </a:t>
              </a:r>
              <a:r>
                <a:rPr lang="en-US" sz="1700">
                  <a:solidFill>
                    <a:srgbClr val="231F20"/>
                  </a:solidFill>
                  <a:latin typeface="Open Sauce"/>
                  <a:ea typeface="Open Sauce"/>
                  <a:cs typeface="Open Sauce"/>
                  <a:sym typeface="Open Sauce"/>
                </a:rPr>
                <a:t>– Helping people to keep their jobs at difficult times.</a:t>
              </a:r>
            </a:p>
            <a:p>
              <a:pPr algn="ctr">
                <a:lnSpc>
                  <a:spcPts val="2176"/>
                </a:lnSpc>
                <a:spcBef>
                  <a:spcPct val="0"/>
                </a:spcBef>
              </a:pPr>
            </a:p>
          </p:txBody>
        </p:sp>
        <p:sp>
          <p:nvSpPr>
            <p:cNvPr name="Freeform 92" id="92"/>
            <p:cNvSpPr/>
            <p:nvPr/>
          </p:nvSpPr>
          <p:spPr>
            <a:xfrm flipH="false" flipV="false" rot="0">
              <a:off x="320817" y="1671998"/>
              <a:ext cx="1065539" cy="1083265"/>
            </a:xfrm>
            <a:custGeom>
              <a:avLst/>
              <a:gdLst/>
              <a:ahLst/>
              <a:cxnLst/>
              <a:rect r="r" b="b" t="t" l="l"/>
              <a:pathLst>
                <a:path h="1083265" w="1065539">
                  <a:moveTo>
                    <a:pt x="0" y="0"/>
                  </a:moveTo>
                  <a:lnTo>
                    <a:pt x="1065539" y="0"/>
                  </a:lnTo>
                  <a:lnTo>
                    <a:pt x="1065539" y="1083265"/>
                  </a:lnTo>
                  <a:lnTo>
                    <a:pt x="0" y="10832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3" id="93"/>
            <p:cNvSpPr txBox="true"/>
            <p:nvPr/>
          </p:nvSpPr>
          <p:spPr>
            <a:xfrm rot="0">
              <a:off x="3314355" y="180975"/>
              <a:ext cx="1012116" cy="830792"/>
            </a:xfrm>
            <a:prstGeom prst="rect">
              <a:avLst/>
            </a:prstGeom>
          </p:spPr>
          <p:txBody>
            <a:bodyPr anchor="t" rtlCol="false" tIns="0" lIns="0" bIns="0" rIns="0">
              <a:spAutoFit/>
            </a:bodyPr>
            <a:lstStyle/>
            <a:p>
              <a:pPr algn="ctr">
                <a:lnSpc>
                  <a:spcPts val="4000"/>
                </a:lnSpc>
              </a:pPr>
              <a:r>
                <a:rPr lang="en-US" sz="5000">
                  <a:solidFill>
                    <a:srgbClr val="004379"/>
                  </a:solidFill>
                  <a:latin typeface="Gladiola"/>
                  <a:ea typeface="Gladiola"/>
                  <a:cs typeface="Gladiola"/>
                  <a:sym typeface="Gladiola"/>
                </a:rPr>
                <a:t>7</a:t>
              </a:r>
            </a:p>
          </p:txBody>
        </p:sp>
      </p:grpSp>
      <p:grpSp>
        <p:nvGrpSpPr>
          <p:cNvPr name="Group 94" id="94"/>
          <p:cNvGrpSpPr/>
          <p:nvPr/>
        </p:nvGrpSpPr>
        <p:grpSpPr>
          <a:xfrm rot="0">
            <a:off x="56436" y="3495881"/>
            <a:ext cx="4821664" cy="2806019"/>
            <a:chOff x="0" y="0"/>
            <a:chExt cx="6428885" cy="3741358"/>
          </a:xfrm>
        </p:grpSpPr>
        <p:sp>
          <p:nvSpPr>
            <p:cNvPr name="Freeform 95" id="95"/>
            <p:cNvSpPr/>
            <p:nvPr/>
          </p:nvSpPr>
          <p:spPr>
            <a:xfrm flipH="false" flipV="false" rot="-10800000">
              <a:off x="1189642" y="2971642"/>
              <a:ext cx="5135938" cy="769717"/>
            </a:xfrm>
            <a:custGeom>
              <a:avLst/>
              <a:gdLst/>
              <a:ahLst/>
              <a:cxnLst/>
              <a:rect r="r" b="b" t="t" l="l"/>
              <a:pathLst>
                <a:path h="769717" w="5135938">
                  <a:moveTo>
                    <a:pt x="0" y="0"/>
                  </a:moveTo>
                  <a:lnTo>
                    <a:pt x="5135938" y="0"/>
                  </a:lnTo>
                  <a:lnTo>
                    <a:pt x="5135938" y="769716"/>
                  </a:lnTo>
                  <a:lnTo>
                    <a:pt x="0" y="769716"/>
                  </a:lnTo>
                  <a:lnTo>
                    <a:pt x="0" y="0"/>
                  </a:lnTo>
                  <a:close/>
                </a:path>
              </a:pathLst>
            </a:custGeom>
            <a:blipFill>
              <a:blip r:embed="rId2">
                <a:alphaModFix amt="72000"/>
              </a:blip>
              <a:stretch>
                <a:fillRect l="-16570" t="0" r="-16570" b="-155412"/>
              </a:stretch>
            </a:blipFill>
          </p:spPr>
        </p:sp>
        <p:grpSp>
          <p:nvGrpSpPr>
            <p:cNvPr name="Group 96" id="96"/>
            <p:cNvGrpSpPr/>
            <p:nvPr/>
          </p:nvGrpSpPr>
          <p:grpSpPr>
            <a:xfrm rot="0">
              <a:off x="1086337" y="1011767"/>
              <a:ext cx="5342547" cy="2246143"/>
              <a:chOff x="0" y="0"/>
              <a:chExt cx="927302" cy="389861"/>
            </a:xfrm>
          </p:grpSpPr>
          <p:sp>
            <p:nvSpPr>
              <p:cNvPr name="Freeform 97" id="97"/>
              <p:cNvSpPr/>
              <p:nvPr/>
            </p:nvSpPr>
            <p:spPr>
              <a:xfrm flipH="false" flipV="false" rot="0">
                <a:off x="0" y="0"/>
                <a:ext cx="927302" cy="389861"/>
              </a:xfrm>
              <a:custGeom>
                <a:avLst/>
                <a:gdLst/>
                <a:ahLst/>
                <a:cxnLst/>
                <a:rect r="r" b="b" t="t" l="l"/>
                <a:pathLst>
                  <a:path h="389861" w="927302">
                    <a:moveTo>
                      <a:pt x="61829" y="0"/>
                    </a:moveTo>
                    <a:lnTo>
                      <a:pt x="865474" y="0"/>
                    </a:lnTo>
                    <a:cubicBezTo>
                      <a:pt x="899621" y="0"/>
                      <a:pt x="927302" y="27682"/>
                      <a:pt x="927302" y="61829"/>
                    </a:cubicBezTo>
                    <a:lnTo>
                      <a:pt x="927302" y="328033"/>
                    </a:lnTo>
                    <a:cubicBezTo>
                      <a:pt x="927302" y="362180"/>
                      <a:pt x="899621" y="389861"/>
                      <a:pt x="865474" y="389861"/>
                    </a:cubicBezTo>
                    <a:lnTo>
                      <a:pt x="61829" y="389861"/>
                    </a:lnTo>
                    <a:cubicBezTo>
                      <a:pt x="27682" y="389861"/>
                      <a:pt x="0" y="362180"/>
                      <a:pt x="0" y="328033"/>
                    </a:cubicBezTo>
                    <a:lnTo>
                      <a:pt x="0" y="61829"/>
                    </a:lnTo>
                    <a:cubicBezTo>
                      <a:pt x="0" y="27682"/>
                      <a:pt x="27682" y="0"/>
                      <a:pt x="61829" y="0"/>
                    </a:cubicBezTo>
                    <a:close/>
                  </a:path>
                </a:pathLst>
              </a:custGeom>
              <a:solidFill>
                <a:srgbClr val="FFFFFF"/>
              </a:solidFill>
              <a:ln w="104775" cap="rnd">
                <a:solidFill>
                  <a:srgbClr val="004379"/>
                </a:solidFill>
                <a:prstDash val="solid"/>
                <a:round/>
              </a:ln>
            </p:spPr>
          </p:sp>
          <p:sp>
            <p:nvSpPr>
              <p:cNvPr name="TextBox 98" id="98"/>
              <p:cNvSpPr txBox="true"/>
              <p:nvPr/>
            </p:nvSpPr>
            <p:spPr>
              <a:xfrm>
                <a:off x="0" y="-38100"/>
                <a:ext cx="927302" cy="427961"/>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99" id="99"/>
            <p:cNvGrpSpPr/>
            <p:nvPr/>
          </p:nvGrpSpPr>
          <p:grpSpPr>
            <a:xfrm rot="0">
              <a:off x="0" y="1645119"/>
              <a:ext cx="1410896" cy="1326523"/>
              <a:chOff x="0" y="0"/>
              <a:chExt cx="278696" cy="262029"/>
            </a:xfrm>
          </p:grpSpPr>
          <p:sp>
            <p:nvSpPr>
              <p:cNvPr name="Freeform 100" id="100"/>
              <p:cNvSpPr/>
              <p:nvPr/>
            </p:nvSpPr>
            <p:spPr>
              <a:xfrm flipH="false" flipV="false" rot="0">
                <a:off x="0" y="0"/>
                <a:ext cx="278696" cy="262029"/>
              </a:xfrm>
              <a:custGeom>
                <a:avLst/>
                <a:gdLst/>
                <a:ahLst/>
                <a:cxnLst/>
                <a:rect r="r" b="b" t="t" l="l"/>
                <a:pathLst>
                  <a:path h="262029" w="278696">
                    <a:moveTo>
                      <a:pt x="0" y="0"/>
                    </a:moveTo>
                    <a:lnTo>
                      <a:pt x="278696" y="0"/>
                    </a:lnTo>
                    <a:lnTo>
                      <a:pt x="278696" y="262029"/>
                    </a:lnTo>
                    <a:lnTo>
                      <a:pt x="0" y="262029"/>
                    </a:lnTo>
                    <a:close/>
                  </a:path>
                </a:pathLst>
              </a:custGeom>
              <a:solidFill>
                <a:srgbClr val="FFFFFF"/>
              </a:solidFill>
            </p:spPr>
          </p:sp>
          <p:sp>
            <p:nvSpPr>
              <p:cNvPr name="TextBox 101" id="101"/>
              <p:cNvSpPr txBox="true"/>
              <p:nvPr/>
            </p:nvSpPr>
            <p:spPr>
              <a:xfrm>
                <a:off x="0" y="-114300"/>
                <a:ext cx="278696" cy="376329"/>
              </a:xfrm>
              <a:prstGeom prst="rect">
                <a:avLst/>
              </a:prstGeom>
            </p:spPr>
            <p:txBody>
              <a:bodyPr anchor="ctr" rtlCol="false" tIns="50800" lIns="50800" bIns="50800" rIns="50800"/>
              <a:lstStyle/>
              <a:p>
                <a:pPr algn="ctr">
                  <a:lnSpc>
                    <a:spcPts val="8076"/>
                  </a:lnSpc>
                </a:pPr>
              </a:p>
            </p:txBody>
          </p:sp>
        </p:grpSp>
        <p:sp>
          <p:nvSpPr>
            <p:cNvPr name="TextBox 102" id="102"/>
            <p:cNvSpPr txBox="true"/>
            <p:nvPr/>
          </p:nvSpPr>
          <p:spPr>
            <a:xfrm rot="0">
              <a:off x="1514054" y="1620786"/>
              <a:ext cx="4487114" cy="1091396"/>
            </a:xfrm>
            <a:prstGeom prst="rect">
              <a:avLst/>
            </a:prstGeom>
          </p:spPr>
          <p:txBody>
            <a:bodyPr anchor="t" rtlCol="false" tIns="0" lIns="0" bIns="0" rIns="0">
              <a:spAutoFit/>
            </a:bodyPr>
            <a:lstStyle/>
            <a:p>
              <a:pPr algn="ctr">
                <a:lnSpc>
                  <a:spcPts val="2176"/>
                </a:lnSpc>
                <a:spcBef>
                  <a:spcPct val="0"/>
                </a:spcBef>
              </a:pPr>
              <a:r>
                <a:rPr lang="en-US" b="true" sz="1700">
                  <a:solidFill>
                    <a:srgbClr val="231F20"/>
                  </a:solidFill>
                  <a:latin typeface="Open Sauce Bold"/>
                  <a:ea typeface="Open Sauce Bold"/>
                  <a:cs typeface="Open Sauce Bold"/>
                  <a:sym typeface="Open Sauce Bold"/>
                </a:rPr>
                <a:t>Benefits counselling is included</a:t>
              </a:r>
              <a:r>
                <a:rPr lang="en-US" sz="1700">
                  <a:solidFill>
                    <a:srgbClr val="231F20"/>
                  </a:solidFill>
                  <a:latin typeface="Open Sauce"/>
                  <a:ea typeface="Open Sauce"/>
                  <a:cs typeface="Open Sauce"/>
                  <a:sym typeface="Open Sauce"/>
                </a:rPr>
                <a:t> – So no one is made worse off by participating.</a:t>
              </a:r>
            </a:p>
          </p:txBody>
        </p:sp>
        <p:sp>
          <p:nvSpPr>
            <p:cNvPr name="Freeform 103" id="103"/>
            <p:cNvSpPr/>
            <p:nvPr/>
          </p:nvSpPr>
          <p:spPr>
            <a:xfrm flipH="false" flipV="false" rot="0">
              <a:off x="192786" y="1924685"/>
              <a:ext cx="1122244" cy="746802"/>
            </a:xfrm>
            <a:custGeom>
              <a:avLst/>
              <a:gdLst/>
              <a:ahLst/>
              <a:cxnLst/>
              <a:rect r="r" b="b" t="t" l="l"/>
              <a:pathLst>
                <a:path h="746802" w="1122244">
                  <a:moveTo>
                    <a:pt x="0" y="0"/>
                  </a:moveTo>
                  <a:lnTo>
                    <a:pt x="1122244" y="0"/>
                  </a:lnTo>
                  <a:lnTo>
                    <a:pt x="1122244" y="746802"/>
                  </a:lnTo>
                  <a:lnTo>
                    <a:pt x="0" y="7468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104" id="104"/>
            <p:cNvSpPr txBox="true"/>
            <p:nvPr/>
          </p:nvSpPr>
          <p:spPr>
            <a:xfrm rot="0">
              <a:off x="3065487" y="180975"/>
              <a:ext cx="1012116" cy="830792"/>
            </a:xfrm>
            <a:prstGeom prst="rect">
              <a:avLst/>
            </a:prstGeom>
          </p:spPr>
          <p:txBody>
            <a:bodyPr anchor="t" rtlCol="false" tIns="0" lIns="0" bIns="0" rIns="0">
              <a:spAutoFit/>
            </a:bodyPr>
            <a:lstStyle/>
            <a:p>
              <a:pPr algn="ctr">
                <a:lnSpc>
                  <a:spcPts val="4000"/>
                </a:lnSpc>
              </a:pPr>
              <a:r>
                <a:rPr lang="en-US" sz="5000">
                  <a:solidFill>
                    <a:srgbClr val="004379"/>
                  </a:solidFill>
                  <a:latin typeface="Gladiola"/>
                  <a:ea typeface="Gladiola"/>
                  <a:cs typeface="Gladiola"/>
                  <a:sym typeface="Gladiola"/>
                </a:rPr>
                <a:t>8</a:t>
              </a:r>
            </a:p>
          </p:txBody>
        </p:sp>
      </p:grpSp>
      <p:sp>
        <p:nvSpPr>
          <p:cNvPr name="Freeform 105" id="105"/>
          <p:cNvSpPr/>
          <p:nvPr/>
        </p:nvSpPr>
        <p:spPr>
          <a:xfrm flipH="false" flipV="false" rot="-10800000">
            <a:off x="6305001" y="6431487"/>
            <a:ext cx="4523333" cy="577287"/>
          </a:xfrm>
          <a:custGeom>
            <a:avLst/>
            <a:gdLst/>
            <a:ahLst/>
            <a:cxnLst/>
            <a:rect r="r" b="b" t="t" l="l"/>
            <a:pathLst>
              <a:path h="577287" w="4523333">
                <a:moveTo>
                  <a:pt x="0" y="0"/>
                </a:moveTo>
                <a:lnTo>
                  <a:pt x="4523332" y="0"/>
                </a:lnTo>
                <a:lnTo>
                  <a:pt x="4523332" y="577287"/>
                </a:lnTo>
                <a:lnTo>
                  <a:pt x="0" y="577287"/>
                </a:lnTo>
                <a:lnTo>
                  <a:pt x="0" y="0"/>
                </a:lnTo>
                <a:close/>
              </a:path>
            </a:pathLst>
          </a:custGeom>
          <a:blipFill>
            <a:blip r:embed="rId2">
              <a:alphaModFix amt="16000"/>
            </a:blip>
            <a:stretch>
              <a:fillRect l="0" t="-368" r="-14215" b="-156925"/>
            </a:stretch>
          </a:blipFill>
        </p:spPr>
      </p:sp>
      <p:sp>
        <p:nvSpPr>
          <p:cNvPr name="TextBox 106" id="106"/>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000000"/>
                </a:solidFill>
                <a:latin typeface="Open Sauce"/>
                <a:ea typeface="Open Sauce"/>
                <a:cs typeface="Open Sauce"/>
                <a:sym typeface="Open Sauce"/>
              </a:rPr>
              <a:t>04</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15797"/>
        </a:solidFill>
      </p:bgPr>
    </p:bg>
    <p:spTree>
      <p:nvGrpSpPr>
        <p:cNvPr id="1" name=""/>
        <p:cNvGrpSpPr/>
        <p:nvPr/>
      </p:nvGrpSpPr>
      <p:grpSpPr>
        <a:xfrm>
          <a:off x="0" y="0"/>
          <a:ext cx="0" cy="0"/>
          <a:chOff x="0" y="0"/>
          <a:chExt cx="0" cy="0"/>
        </a:xfrm>
      </p:grpSpPr>
      <p:sp>
        <p:nvSpPr>
          <p:cNvPr name="Freeform 2" id="2"/>
          <p:cNvSpPr/>
          <p:nvPr/>
        </p:nvSpPr>
        <p:spPr>
          <a:xfrm flipH="false" flipV="false" rot="0">
            <a:off x="-482555" y="-312987"/>
            <a:ext cx="18770555" cy="12505882"/>
          </a:xfrm>
          <a:custGeom>
            <a:avLst/>
            <a:gdLst/>
            <a:ahLst/>
            <a:cxnLst/>
            <a:rect r="r" b="b" t="t" l="l"/>
            <a:pathLst>
              <a:path h="12505882" w="18770555">
                <a:moveTo>
                  <a:pt x="0" y="0"/>
                </a:moveTo>
                <a:lnTo>
                  <a:pt x="18770555" y="0"/>
                </a:lnTo>
                <a:lnTo>
                  <a:pt x="18770555" y="12505882"/>
                </a:lnTo>
                <a:lnTo>
                  <a:pt x="0" y="12505882"/>
                </a:lnTo>
                <a:lnTo>
                  <a:pt x="0" y="0"/>
                </a:lnTo>
                <a:close/>
              </a:path>
            </a:pathLst>
          </a:custGeom>
          <a:blipFill>
            <a:blip r:embed="rId2">
              <a:alphaModFix amt="55000"/>
            </a:blip>
            <a:stretch>
              <a:fillRect l="0" t="0" r="0" b="0"/>
            </a:stretch>
          </a:blipFill>
        </p:spPr>
      </p:sp>
      <p:sp>
        <p:nvSpPr>
          <p:cNvPr name="Freeform 3" id="3"/>
          <p:cNvSpPr/>
          <p:nvPr/>
        </p:nvSpPr>
        <p:spPr>
          <a:xfrm flipH="false" flipV="false" rot="0">
            <a:off x="13948371" y="3675559"/>
            <a:ext cx="4339629" cy="8710935"/>
          </a:xfrm>
          <a:custGeom>
            <a:avLst/>
            <a:gdLst/>
            <a:ahLst/>
            <a:cxnLst/>
            <a:rect r="r" b="b" t="t" l="l"/>
            <a:pathLst>
              <a:path h="8710935" w="4339629">
                <a:moveTo>
                  <a:pt x="0" y="0"/>
                </a:moveTo>
                <a:lnTo>
                  <a:pt x="4339629" y="0"/>
                </a:lnTo>
                <a:lnTo>
                  <a:pt x="4339629" y="8710935"/>
                </a:lnTo>
                <a:lnTo>
                  <a:pt x="0" y="87109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4" id="4"/>
          <p:cNvGrpSpPr/>
          <p:nvPr/>
        </p:nvGrpSpPr>
        <p:grpSpPr>
          <a:xfrm rot="0">
            <a:off x="-2364371" y="-2474096"/>
            <a:ext cx="5578401" cy="5578401"/>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33400" cap="sq">
              <a:solidFill>
                <a:srgbClr val="FEF31A"/>
              </a:solidFill>
              <a:prstDash val="solid"/>
              <a:miter/>
            </a:ln>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7" id="7"/>
          <p:cNvGrpSpPr/>
          <p:nvPr/>
        </p:nvGrpSpPr>
        <p:grpSpPr>
          <a:xfrm rot="0">
            <a:off x="1747873" y="6528605"/>
            <a:ext cx="1010697" cy="101069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876300" cap="sq">
              <a:solidFill>
                <a:srgbClr val="FEF31A"/>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0" id="10"/>
          <p:cNvGrpSpPr/>
          <p:nvPr/>
        </p:nvGrpSpPr>
        <p:grpSpPr>
          <a:xfrm rot="0">
            <a:off x="4578088" y="3348832"/>
            <a:ext cx="9162707" cy="3086100"/>
            <a:chOff x="0" y="0"/>
            <a:chExt cx="2413223" cy="812800"/>
          </a:xfrm>
        </p:grpSpPr>
        <p:sp>
          <p:nvSpPr>
            <p:cNvPr name="Freeform 11" id="11"/>
            <p:cNvSpPr/>
            <p:nvPr/>
          </p:nvSpPr>
          <p:spPr>
            <a:xfrm flipH="false" flipV="false" rot="0">
              <a:off x="0" y="0"/>
              <a:ext cx="2413223" cy="812800"/>
            </a:xfrm>
            <a:custGeom>
              <a:avLst/>
              <a:gdLst/>
              <a:ahLst/>
              <a:cxnLst/>
              <a:rect r="r" b="b" t="t" l="l"/>
              <a:pathLst>
                <a:path h="812800" w="2413223">
                  <a:moveTo>
                    <a:pt x="34642" y="0"/>
                  </a:moveTo>
                  <a:lnTo>
                    <a:pt x="2378581" y="0"/>
                  </a:lnTo>
                  <a:cubicBezTo>
                    <a:pt x="2387769" y="0"/>
                    <a:pt x="2396580" y="3650"/>
                    <a:pt x="2403077" y="10147"/>
                  </a:cubicBezTo>
                  <a:cubicBezTo>
                    <a:pt x="2409573" y="16643"/>
                    <a:pt x="2413223" y="25455"/>
                    <a:pt x="2413223" y="34642"/>
                  </a:cubicBezTo>
                  <a:lnTo>
                    <a:pt x="2413223" y="778158"/>
                  </a:lnTo>
                  <a:cubicBezTo>
                    <a:pt x="2413223" y="797290"/>
                    <a:pt x="2397713" y="812800"/>
                    <a:pt x="2378581" y="812800"/>
                  </a:cubicBezTo>
                  <a:lnTo>
                    <a:pt x="34642" y="812800"/>
                  </a:lnTo>
                  <a:cubicBezTo>
                    <a:pt x="15510" y="812800"/>
                    <a:pt x="0" y="797290"/>
                    <a:pt x="0" y="778158"/>
                  </a:cubicBezTo>
                  <a:lnTo>
                    <a:pt x="0" y="34642"/>
                  </a:lnTo>
                  <a:cubicBezTo>
                    <a:pt x="0" y="15510"/>
                    <a:pt x="15510" y="0"/>
                    <a:pt x="34642" y="0"/>
                  </a:cubicBezTo>
                  <a:close/>
                </a:path>
              </a:pathLst>
            </a:custGeom>
            <a:solidFill>
              <a:srgbClr val="004379"/>
            </a:solidFill>
            <a:ln w="66675" cap="rnd">
              <a:solidFill>
                <a:srgbClr val="FFFFFF"/>
              </a:solidFill>
              <a:prstDash val="solid"/>
              <a:round/>
            </a:ln>
          </p:spPr>
        </p:sp>
        <p:sp>
          <p:nvSpPr>
            <p:cNvPr name="TextBox 12" id="12"/>
            <p:cNvSpPr txBox="true"/>
            <p:nvPr/>
          </p:nvSpPr>
          <p:spPr>
            <a:xfrm>
              <a:off x="0" y="-28575"/>
              <a:ext cx="2413223" cy="841375"/>
            </a:xfrm>
            <a:prstGeom prst="rect">
              <a:avLst/>
            </a:prstGeom>
          </p:spPr>
          <p:txBody>
            <a:bodyPr anchor="ctr" rtlCol="false" tIns="50800" lIns="50800" bIns="50800" rIns="50800"/>
            <a:lstStyle/>
            <a:p>
              <a:pPr algn="ctr" marL="0" indent="0" lvl="0">
                <a:lnSpc>
                  <a:spcPts val="2484"/>
                </a:lnSpc>
                <a:spcBef>
                  <a:spcPct val="0"/>
                </a:spcBef>
              </a:pPr>
            </a:p>
          </p:txBody>
        </p:sp>
      </p:grpSp>
      <p:sp>
        <p:nvSpPr>
          <p:cNvPr name="TextBox 13" id="13"/>
          <p:cNvSpPr txBox="true"/>
          <p:nvPr/>
        </p:nvSpPr>
        <p:spPr>
          <a:xfrm rot="0">
            <a:off x="3953314" y="3261202"/>
            <a:ext cx="10381371" cy="3099435"/>
          </a:xfrm>
          <a:prstGeom prst="rect">
            <a:avLst/>
          </a:prstGeom>
        </p:spPr>
        <p:txBody>
          <a:bodyPr anchor="t" rtlCol="false" tIns="0" lIns="0" bIns="0" rIns="0">
            <a:spAutoFit/>
          </a:bodyPr>
          <a:lstStyle/>
          <a:p>
            <a:pPr algn="ctr">
              <a:lnSpc>
                <a:spcPts val="12419"/>
              </a:lnSpc>
              <a:spcBef>
                <a:spcPct val="0"/>
              </a:spcBef>
            </a:pPr>
            <a:r>
              <a:rPr lang="en-US" b="true" sz="9000">
                <a:solidFill>
                  <a:srgbClr val="FFFFFF"/>
                </a:solidFill>
                <a:latin typeface="Open Sauce Bold"/>
                <a:ea typeface="Open Sauce Bold"/>
                <a:cs typeface="Open Sauce Bold"/>
                <a:sym typeface="Open Sauce Bold"/>
              </a:rPr>
              <a:t>IPS Client Reflections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15352" y="-2473714"/>
            <a:ext cx="5578401" cy="557840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115797">
                  <a:alpha val="57647"/>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5" id="5"/>
          <p:cNvGrpSpPr/>
          <p:nvPr/>
        </p:nvGrpSpPr>
        <p:grpSpPr>
          <a:xfrm rot="0">
            <a:off x="17259300" y="3807609"/>
            <a:ext cx="783306" cy="78330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00025" cap="sq">
              <a:solidFill>
                <a:srgbClr val="004379"/>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8" id="8"/>
          <p:cNvGrpSpPr/>
          <p:nvPr/>
        </p:nvGrpSpPr>
        <p:grpSpPr>
          <a:xfrm rot="0">
            <a:off x="333188" y="185193"/>
            <a:ext cx="11707962" cy="8968079"/>
            <a:chOff x="0" y="0"/>
            <a:chExt cx="3083578" cy="2361963"/>
          </a:xfrm>
        </p:grpSpPr>
        <p:sp>
          <p:nvSpPr>
            <p:cNvPr name="Freeform 9" id="9"/>
            <p:cNvSpPr/>
            <p:nvPr/>
          </p:nvSpPr>
          <p:spPr>
            <a:xfrm flipH="false" flipV="false" rot="0">
              <a:off x="0" y="0"/>
              <a:ext cx="3083578" cy="2361963"/>
            </a:xfrm>
            <a:custGeom>
              <a:avLst/>
              <a:gdLst/>
              <a:ahLst/>
              <a:cxnLst/>
              <a:rect r="r" b="b" t="t" l="l"/>
              <a:pathLst>
                <a:path h="2361963" w="3083578">
                  <a:moveTo>
                    <a:pt x="16531" y="0"/>
                  </a:moveTo>
                  <a:lnTo>
                    <a:pt x="3067047" y="0"/>
                  </a:lnTo>
                  <a:cubicBezTo>
                    <a:pt x="3071432" y="0"/>
                    <a:pt x="3075636" y="1742"/>
                    <a:pt x="3078736" y="4842"/>
                  </a:cubicBezTo>
                  <a:cubicBezTo>
                    <a:pt x="3081837" y="7942"/>
                    <a:pt x="3083578" y="12147"/>
                    <a:pt x="3083578" y="16531"/>
                  </a:cubicBezTo>
                  <a:lnTo>
                    <a:pt x="3083578" y="2345432"/>
                  </a:lnTo>
                  <a:cubicBezTo>
                    <a:pt x="3083578" y="2349816"/>
                    <a:pt x="3081837" y="2354021"/>
                    <a:pt x="3078736" y="2357121"/>
                  </a:cubicBezTo>
                  <a:cubicBezTo>
                    <a:pt x="3075636" y="2360221"/>
                    <a:pt x="3071432" y="2361963"/>
                    <a:pt x="3067047" y="2361963"/>
                  </a:cubicBezTo>
                  <a:lnTo>
                    <a:pt x="16531" y="2361963"/>
                  </a:lnTo>
                  <a:cubicBezTo>
                    <a:pt x="12147" y="2361963"/>
                    <a:pt x="7942" y="2360221"/>
                    <a:pt x="4842" y="2357121"/>
                  </a:cubicBezTo>
                  <a:cubicBezTo>
                    <a:pt x="1742" y="2354021"/>
                    <a:pt x="0" y="2349816"/>
                    <a:pt x="0" y="2345432"/>
                  </a:cubicBezTo>
                  <a:lnTo>
                    <a:pt x="0" y="16531"/>
                  </a:lnTo>
                  <a:cubicBezTo>
                    <a:pt x="0" y="12147"/>
                    <a:pt x="1742" y="7942"/>
                    <a:pt x="4842" y="4842"/>
                  </a:cubicBezTo>
                  <a:cubicBezTo>
                    <a:pt x="7942" y="1742"/>
                    <a:pt x="12147" y="0"/>
                    <a:pt x="16531" y="0"/>
                  </a:cubicBezTo>
                  <a:close/>
                </a:path>
              </a:pathLst>
            </a:custGeom>
            <a:solidFill>
              <a:srgbClr val="115797"/>
            </a:solidFill>
            <a:ln cap="rnd">
              <a:noFill/>
              <a:prstDash val="solid"/>
              <a:round/>
            </a:ln>
          </p:spPr>
        </p:sp>
        <p:sp>
          <p:nvSpPr>
            <p:cNvPr name="TextBox 10" id="10"/>
            <p:cNvSpPr txBox="true"/>
            <p:nvPr/>
          </p:nvSpPr>
          <p:spPr>
            <a:xfrm>
              <a:off x="0" y="-19050"/>
              <a:ext cx="3083578" cy="2381013"/>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1" id="11"/>
          <p:cNvSpPr/>
          <p:nvPr/>
        </p:nvSpPr>
        <p:spPr>
          <a:xfrm flipH="false" flipV="false" rot="-10800000">
            <a:off x="341092" y="9146787"/>
            <a:ext cx="11707962" cy="552671"/>
          </a:xfrm>
          <a:custGeom>
            <a:avLst/>
            <a:gdLst/>
            <a:ahLst/>
            <a:cxnLst/>
            <a:rect r="r" b="b" t="t" l="l"/>
            <a:pathLst>
              <a:path h="552671" w="11707962">
                <a:moveTo>
                  <a:pt x="0" y="0"/>
                </a:moveTo>
                <a:lnTo>
                  <a:pt x="11707962" y="0"/>
                </a:lnTo>
                <a:lnTo>
                  <a:pt x="11707962" y="552671"/>
                </a:lnTo>
                <a:lnTo>
                  <a:pt x="0" y="552671"/>
                </a:lnTo>
                <a:lnTo>
                  <a:pt x="0" y="0"/>
                </a:lnTo>
                <a:close/>
              </a:path>
            </a:pathLst>
          </a:custGeom>
          <a:blipFill>
            <a:blip r:embed="rId2">
              <a:alphaModFix amt="72000"/>
            </a:blip>
            <a:stretch>
              <a:fillRect l="-38519" t="-213673" r="-34045" b="-737331"/>
            </a:stretch>
          </a:blipFill>
        </p:spPr>
      </p:sp>
      <p:sp>
        <p:nvSpPr>
          <p:cNvPr name="TextBox 12" id="12"/>
          <p:cNvSpPr txBox="true"/>
          <p:nvPr/>
        </p:nvSpPr>
        <p:spPr>
          <a:xfrm rot="0">
            <a:off x="653498" y="397964"/>
            <a:ext cx="11083151" cy="8405495"/>
          </a:xfrm>
          <a:prstGeom prst="rect">
            <a:avLst/>
          </a:prstGeom>
        </p:spPr>
        <p:txBody>
          <a:bodyPr anchor="t" rtlCol="false" tIns="0" lIns="0" bIns="0" rIns="0">
            <a:spAutoFit/>
          </a:bodyPr>
          <a:lstStyle/>
          <a:p>
            <a:pPr algn="just">
              <a:lnSpc>
                <a:spcPts val="2559"/>
              </a:lnSpc>
            </a:pPr>
            <a:r>
              <a:rPr lang="en-US" sz="1599">
                <a:solidFill>
                  <a:srgbClr val="FDFBFB"/>
                </a:solidFill>
                <a:latin typeface="Open Sauce"/>
                <a:ea typeface="Open Sauce"/>
                <a:cs typeface="Open Sauce"/>
                <a:sym typeface="Open Sauce"/>
              </a:rPr>
              <a:t>I h</a:t>
            </a:r>
            <a:r>
              <a:rPr lang="en-US" sz="1599">
                <a:solidFill>
                  <a:srgbClr val="FFFBFB"/>
                </a:solidFill>
                <a:latin typeface="Open Sauce"/>
                <a:ea typeface="Open Sauce"/>
                <a:cs typeface="Open Sauce"/>
                <a:sym typeface="Open Sauce"/>
              </a:rPr>
              <a:t>ave been a Mum of 2 for 29 years and fulltime Carer for my son all this time. I was diagnosed with lung cancer in 2023 and this caused my mental health to deteriorate and I was diagnosed with psychosis and was assessed by the EIT team and taken onto caseload. The team in general have been supportive and encouraged me at first to leave my property, I attended groups run by the team and had CBT therapy, all of which helped me to a point where I could think about returning to work. I have had a variety of jobs from cleaning in a care home and also worked in Retail. I was working closely with my support worker and I felt I was ready to begin thinking about work and creating a life for myself. The support worker let me know they had an Employment Specialist who worked as part of the team and would help me find some paid work and I had met him at one of the groups run by the team.  My thoughts about IPS were that I would be supported filling out application forms.  I subsequently found out at our first meeting all the other support that was on offer, which included helping with my CV creating a cover letter.  Interview Prep, my work preferences talking about disclosure and we went out and spoke to employers together and providing in work support.  I was initially nervous and anxious about meeting my ES, but soon he put me at ease, with a nice coffee and we arranged regular meetings to complete lots of paperwork!! My ES introduced me to a Peer Mentor who I instantly built a great relationship with, she helped me identify my work preferences by creating a fantastic mind map.  She also supported me with a visit to Shelter in Plymouth due to a housing issue with my son, without her support things could have de-railed and my focus looking for work would have gone.</a:t>
            </a:r>
          </a:p>
          <a:p>
            <a:pPr algn="just">
              <a:lnSpc>
                <a:spcPts val="2559"/>
              </a:lnSpc>
            </a:pPr>
            <a:r>
              <a:rPr lang="en-US" sz="1599">
                <a:solidFill>
                  <a:srgbClr val="FFFBFB"/>
                </a:solidFill>
                <a:latin typeface="Open Sauce"/>
                <a:ea typeface="Open Sauce"/>
                <a:cs typeface="Open Sauce"/>
                <a:sym typeface="Open Sauce"/>
              </a:rPr>
              <a:t>My ES has continued to support me with applications forms and interview Prep and actually found the job I now do, which I really enjoy.  My challenges were holding my job down whilst supporting my son to find his own flat. The benefits of working have been my integration into society, helped with my confidence and self-esteem. My goal would be to increase my hours at work and build on my social skills and look forward to the future with a positive mindset.  My life now has more structure, physically I am getting fitter as well as mentally stronger. Less anxiety and more positive about the future.</a:t>
            </a:r>
          </a:p>
          <a:p>
            <a:pPr algn="just">
              <a:lnSpc>
                <a:spcPts val="2559"/>
              </a:lnSpc>
            </a:pPr>
            <a:r>
              <a:rPr lang="en-US" sz="1599">
                <a:solidFill>
                  <a:srgbClr val="FFFBFB"/>
                </a:solidFill>
                <a:latin typeface="Open Sauce"/>
                <a:ea typeface="Open Sauce"/>
                <a:cs typeface="Open Sauce"/>
                <a:sym typeface="Open Sauce"/>
              </a:rPr>
              <a:t>I have had the luxury of working with my ES who has been incredibly supportive and has been friendly for the duration of our time working together, he has helped me and pushed me to be able to do job interviews and get a job.  Very helpful and kind person, very good at his job.  Glad to have been working with him during this time. </a:t>
            </a:r>
          </a:p>
        </p:txBody>
      </p:sp>
      <p:sp>
        <p:nvSpPr>
          <p:cNvPr name="TextBox 13" id="13"/>
          <p:cNvSpPr txBox="true"/>
          <p:nvPr/>
        </p:nvSpPr>
        <p:spPr>
          <a:xfrm rot="0">
            <a:off x="13097336" y="5293083"/>
            <a:ext cx="4022142" cy="4130040"/>
          </a:xfrm>
          <a:prstGeom prst="rect">
            <a:avLst/>
          </a:prstGeom>
        </p:spPr>
        <p:txBody>
          <a:bodyPr anchor="t" rtlCol="false" tIns="0" lIns="0" bIns="0" rIns="0">
            <a:spAutoFit/>
          </a:bodyPr>
          <a:lstStyle/>
          <a:p>
            <a:pPr algn="just">
              <a:lnSpc>
                <a:spcPts val="2340"/>
              </a:lnSpc>
              <a:spcBef>
                <a:spcPct val="0"/>
              </a:spcBef>
            </a:pPr>
            <a:r>
              <a:rPr lang="en-US" sz="1800">
                <a:solidFill>
                  <a:srgbClr val="000000"/>
                </a:solidFill>
                <a:latin typeface="Open Sauce"/>
                <a:ea typeface="Open Sauce"/>
                <a:cs typeface="Open Sauce"/>
                <a:sym typeface="Open Sauce"/>
              </a:rPr>
              <a:t>My challenges were holding my job down whilst supporting my son to find his own flat. The benefits of working have been my integration into society, helped with my confidence and self-esteem. My goal would be to increase my hours at work and build on my social skills and look forward to the future with a positive mindset. My life now has more structure, physically I am getting fitter as well as mentally stronger. Less anxiety and more positive about the future.</a:t>
            </a:r>
          </a:p>
        </p:txBody>
      </p:sp>
      <p:sp>
        <p:nvSpPr>
          <p:cNvPr name="TextBox 14" id="14"/>
          <p:cNvSpPr txBox="true"/>
          <p:nvPr/>
        </p:nvSpPr>
        <p:spPr>
          <a:xfrm rot="0">
            <a:off x="11110257" y="4287947"/>
            <a:ext cx="2948975" cy="3232080"/>
          </a:xfrm>
          <a:prstGeom prst="rect">
            <a:avLst/>
          </a:prstGeom>
        </p:spPr>
        <p:txBody>
          <a:bodyPr anchor="t" rtlCol="false" tIns="0" lIns="0" bIns="0" rIns="0">
            <a:spAutoFit/>
          </a:bodyPr>
          <a:lstStyle/>
          <a:p>
            <a:pPr algn="ctr">
              <a:lnSpc>
                <a:spcPts val="26007"/>
              </a:lnSpc>
              <a:spcBef>
                <a:spcPct val="0"/>
              </a:spcBef>
            </a:pPr>
            <a:r>
              <a:rPr lang="en-US" sz="20005">
                <a:solidFill>
                  <a:srgbClr val="000000"/>
                </a:solidFill>
                <a:latin typeface="Open Sauce"/>
                <a:ea typeface="Open Sauce"/>
                <a:cs typeface="Open Sauce"/>
                <a:sym typeface="Open Sauce"/>
              </a:rPr>
              <a:t>“</a:t>
            </a:r>
          </a:p>
        </p:txBody>
      </p:sp>
      <p:sp>
        <p:nvSpPr>
          <p:cNvPr name="TextBox 15" id="15"/>
          <p:cNvSpPr txBox="true"/>
          <p:nvPr/>
        </p:nvSpPr>
        <p:spPr>
          <a:xfrm rot="0">
            <a:off x="16176466" y="8248136"/>
            <a:ext cx="2948975" cy="3232080"/>
          </a:xfrm>
          <a:prstGeom prst="rect">
            <a:avLst/>
          </a:prstGeom>
        </p:spPr>
        <p:txBody>
          <a:bodyPr anchor="t" rtlCol="false" tIns="0" lIns="0" bIns="0" rIns="0">
            <a:spAutoFit/>
          </a:bodyPr>
          <a:lstStyle/>
          <a:p>
            <a:pPr algn="ctr">
              <a:lnSpc>
                <a:spcPts val="26007"/>
              </a:lnSpc>
              <a:spcBef>
                <a:spcPct val="0"/>
              </a:spcBef>
            </a:pPr>
            <a:r>
              <a:rPr lang="en-US" sz="20005">
                <a:solidFill>
                  <a:srgbClr val="000000"/>
                </a:solidFill>
                <a:latin typeface="Open Sauce"/>
                <a:ea typeface="Open Sauce"/>
                <a:cs typeface="Open Sauce"/>
                <a:sym typeface="Open Sauce"/>
              </a:rPr>
              <a:t>”</a:t>
            </a:r>
          </a:p>
        </p:txBody>
      </p:sp>
      <p:sp>
        <p:nvSpPr>
          <p:cNvPr name="TextBox 16" id="16"/>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000000"/>
                </a:solidFill>
                <a:latin typeface="Open Sauce"/>
                <a:ea typeface="Open Sauce"/>
                <a:cs typeface="Open Sauce"/>
                <a:sym typeface="Open Sauce"/>
              </a:rPr>
              <a:t>06</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15352" y="-2473714"/>
            <a:ext cx="5578401" cy="557840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115797">
                  <a:alpha val="57647"/>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5" id="5"/>
          <p:cNvGrpSpPr/>
          <p:nvPr/>
        </p:nvGrpSpPr>
        <p:grpSpPr>
          <a:xfrm rot="0">
            <a:off x="1028700" y="6455103"/>
            <a:ext cx="783306" cy="78330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00025" cap="sq">
              <a:solidFill>
                <a:srgbClr val="004379"/>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8" id="8"/>
          <p:cNvGrpSpPr/>
          <p:nvPr/>
        </p:nvGrpSpPr>
        <p:grpSpPr>
          <a:xfrm rot="0">
            <a:off x="5942991" y="480923"/>
            <a:ext cx="11707962" cy="8461112"/>
            <a:chOff x="0" y="0"/>
            <a:chExt cx="3083578" cy="2228441"/>
          </a:xfrm>
        </p:grpSpPr>
        <p:sp>
          <p:nvSpPr>
            <p:cNvPr name="Freeform 9" id="9"/>
            <p:cNvSpPr/>
            <p:nvPr/>
          </p:nvSpPr>
          <p:spPr>
            <a:xfrm flipH="false" flipV="false" rot="0">
              <a:off x="0" y="0"/>
              <a:ext cx="3083578" cy="2228441"/>
            </a:xfrm>
            <a:custGeom>
              <a:avLst/>
              <a:gdLst/>
              <a:ahLst/>
              <a:cxnLst/>
              <a:rect r="r" b="b" t="t" l="l"/>
              <a:pathLst>
                <a:path h="2228441" w="3083578">
                  <a:moveTo>
                    <a:pt x="16531" y="0"/>
                  </a:moveTo>
                  <a:lnTo>
                    <a:pt x="3067047" y="0"/>
                  </a:lnTo>
                  <a:cubicBezTo>
                    <a:pt x="3071432" y="0"/>
                    <a:pt x="3075636" y="1742"/>
                    <a:pt x="3078736" y="4842"/>
                  </a:cubicBezTo>
                  <a:cubicBezTo>
                    <a:pt x="3081837" y="7942"/>
                    <a:pt x="3083578" y="12147"/>
                    <a:pt x="3083578" y="16531"/>
                  </a:cubicBezTo>
                  <a:lnTo>
                    <a:pt x="3083578" y="2211910"/>
                  </a:lnTo>
                  <a:cubicBezTo>
                    <a:pt x="3083578" y="2216294"/>
                    <a:pt x="3081837" y="2220499"/>
                    <a:pt x="3078736" y="2223599"/>
                  </a:cubicBezTo>
                  <a:cubicBezTo>
                    <a:pt x="3075636" y="2226699"/>
                    <a:pt x="3071432" y="2228441"/>
                    <a:pt x="3067047" y="2228441"/>
                  </a:cubicBezTo>
                  <a:lnTo>
                    <a:pt x="16531" y="2228441"/>
                  </a:lnTo>
                  <a:cubicBezTo>
                    <a:pt x="12147" y="2228441"/>
                    <a:pt x="7942" y="2226699"/>
                    <a:pt x="4842" y="2223599"/>
                  </a:cubicBezTo>
                  <a:cubicBezTo>
                    <a:pt x="1742" y="2220499"/>
                    <a:pt x="0" y="2216294"/>
                    <a:pt x="0" y="2211910"/>
                  </a:cubicBezTo>
                  <a:lnTo>
                    <a:pt x="0" y="16531"/>
                  </a:lnTo>
                  <a:cubicBezTo>
                    <a:pt x="0" y="12147"/>
                    <a:pt x="1742" y="7942"/>
                    <a:pt x="4842" y="4842"/>
                  </a:cubicBezTo>
                  <a:cubicBezTo>
                    <a:pt x="7942" y="1742"/>
                    <a:pt x="12147" y="0"/>
                    <a:pt x="16531" y="0"/>
                  </a:cubicBezTo>
                  <a:close/>
                </a:path>
              </a:pathLst>
            </a:custGeom>
            <a:solidFill>
              <a:srgbClr val="115797"/>
            </a:solidFill>
            <a:ln cap="rnd">
              <a:noFill/>
              <a:prstDash val="solid"/>
              <a:round/>
            </a:ln>
          </p:spPr>
        </p:sp>
        <p:sp>
          <p:nvSpPr>
            <p:cNvPr name="TextBox 10" id="10"/>
            <p:cNvSpPr txBox="true"/>
            <p:nvPr/>
          </p:nvSpPr>
          <p:spPr>
            <a:xfrm>
              <a:off x="0" y="-19050"/>
              <a:ext cx="3083578" cy="2247491"/>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1" id="11"/>
          <p:cNvSpPr/>
          <p:nvPr/>
        </p:nvSpPr>
        <p:spPr>
          <a:xfrm flipH="false" flipV="false" rot="-10800000">
            <a:off x="5942991" y="8942035"/>
            <a:ext cx="11707962" cy="552671"/>
          </a:xfrm>
          <a:custGeom>
            <a:avLst/>
            <a:gdLst/>
            <a:ahLst/>
            <a:cxnLst/>
            <a:rect r="r" b="b" t="t" l="l"/>
            <a:pathLst>
              <a:path h="552671" w="11707962">
                <a:moveTo>
                  <a:pt x="0" y="0"/>
                </a:moveTo>
                <a:lnTo>
                  <a:pt x="11707962" y="0"/>
                </a:lnTo>
                <a:lnTo>
                  <a:pt x="11707962" y="552671"/>
                </a:lnTo>
                <a:lnTo>
                  <a:pt x="0" y="552671"/>
                </a:lnTo>
                <a:lnTo>
                  <a:pt x="0" y="0"/>
                </a:lnTo>
                <a:close/>
              </a:path>
            </a:pathLst>
          </a:custGeom>
          <a:blipFill>
            <a:blip r:embed="rId2">
              <a:alphaModFix amt="72000"/>
            </a:blip>
            <a:stretch>
              <a:fillRect l="-38519" t="-213673" r="-34045" b="-737331"/>
            </a:stretch>
          </a:blipFill>
        </p:spPr>
      </p:sp>
      <p:sp>
        <p:nvSpPr>
          <p:cNvPr name="TextBox 12" id="12"/>
          <p:cNvSpPr txBox="true"/>
          <p:nvPr/>
        </p:nvSpPr>
        <p:spPr>
          <a:xfrm rot="0">
            <a:off x="6241314" y="1058123"/>
            <a:ext cx="11111316" cy="7202805"/>
          </a:xfrm>
          <a:prstGeom prst="rect">
            <a:avLst/>
          </a:prstGeom>
        </p:spPr>
        <p:txBody>
          <a:bodyPr anchor="t" rtlCol="false" tIns="0" lIns="0" bIns="0" rIns="0">
            <a:spAutoFit/>
          </a:bodyPr>
          <a:lstStyle/>
          <a:p>
            <a:pPr algn="just">
              <a:lnSpc>
                <a:spcPts val="2719"/>
              </a:lnSpc>
            </a:pPr>
            <a:r>
              <a:rPr lang="en-US" sz="1699">
                <a:solidFill>
                  <a:srgbClr val="FDFBFB"/>
                </a:solidFill>
                <a:latin typeface="Open Sauce"/>
                <a:ea typeface="Open Sauce"/>
                <a:cs typeface="Open Sauce"/>
                <a:sym typeface="Open Sauce"/>
              </a:rPr>
              <a:t>When I first met my Employment Specialist, I was quite shy around him but this quickly changed. Immediately he made it clear as to how IPS can support me and we made arrangements to engage with the redeployment process I was going through straight away.  I felt supported through the redeployment process and he made it far less stressful for me and could advocate for me during the process. </a:t>
            </a:r>
          </a:p>
          <a:p>
            <a:pPr algn="just">
              <a:lnSpc>
                <a:spcPts val="1599"/>
              </a:lnSpc>
            </a:pPr>
          </a:p>
          <a:p>
            <a:pPr algn="just">
              <a:lnSpc>
                <a:spcPts val="2719"/>
              </a:lnSpc>
            </a:pPr>
            <a:r>
              <a:rPr lang="en-US" sz="1699">
                <a:solidFill>
                  <a:srgbClr val="FDFBFB"/>
                </a:solidFill>
                <a:latin typeface="Open Sauce"/>
                <a:ea typeface="Open Sauce"/>
                <a:cs typeface="Open Sauce"/>
                <a:sym typeface="Open Sauce"/>
              </a:rPr>
              <a:t>I often found things very difficult, because English is not my first language, and following events is hard for me. My ES removed this barrier for me and opened the door for me to understand the processes I was going through as well as sorting things out like my pay issues.  I would encourage anyone who struggles with English to get involved with IPS, as language barriers can be hard to negotiate.  Especially if you are an NHS worker like myself.   He liaised with both, my old work and my new job, to make things as smooth a transition as possible and I thank him for this.  </a:t>
            </a:r>
          </a:p>
          <a:p>
            <a:pPr algn="just">
              <a:lnSpc>
                <a:spcPts val="1599"/>
              </a:lnSpc>
            </a:pPr>
          </a:p>
          <a:p>
            <a:pPr algn="just">
              <a:lnSpc>
                <a:spcPts val="2719"/>
              </a:lnSpc>
            </a:pPr>
            <a:r>
              <a:rPr lang="en-US" sz="1699">
                <a:solidFill>
                  <a:srgbClr val="FDFBFB"/>
                </a:solidFill>
                <a:latin typeface="Open Sauce"/>
                <a:ea typeface="Open Sauce"/>
                <a:cs typeface="Open Sauce"/>
                <a:sym typeface="Open Sauce"/>
              </a:rPr>
              <a:t>Regular meetings where I could be myself and speak my mind, made me feel calmer and helped me mentally to keep going.  </a:t>
            </a:r>
          </a:p>
          <a:p>
            <a:pPr algn="just">
              <a:lnSpc>
                <a:spcPts val="1599"/>
              </a:lnSpc>
            </a:pPr>
          </a:p>
          <a:p>
            <a:pPr algn="just">
              <a:lnSpc>
                <a:spcPts val="2719"/>
              </a:lnSpc>
            </a:pPr>
            <a:r>
              <a:rPr lang="en-US" sz="1699">
                <a:solidFill>
                  <a:srgbClr val="FDFBFB"/>
                </a:solidFill>
                <a:latin typeface="Open Sauce"/>
                <a:ea typeface="Open Sauce"/>
                <a:cs typeface="Open Sauce"/>
                <a:sym typeface="Open Sauce"/>
              </a:rPr>
              <a:t>We made small manageable goals in my new job that were sequential so, I didn’t feel overwhelmed/stressed/anxious, which was great after being off sick for nearly a year. </a:t>
            </a:r>
          </a:p>
          <a:p>
            <a:pPr algn="just">
              <a:lnSpc>
                <a:spcPts val="1599"/>
              </a:lnSpc>
            </a:pPr>
          </a:p>
          <a:p>
            <a:pPr algn="just">
              <a:lnSpc>
                <a:spcPts val="2559"/>
              </a:lnSpc>
            </a:pPr>
            <a:r>
              <a:rPr lang="en-US" sz="1599">
                <a:solidFill>
                  <a:srgbClr val="FDFBFB"/>
                </a:solidFill>
                <a:latin typeface="Open Sauce"/>
                <a:ea typeface="Open Sauce"/>
                <a:cs typeface="Open Sauce"/>
                <a:sym typeface="Open Sauce"/>
              </a:rPr>
              <a:t>I now feel confident in my new job and can independently manage my life thanks to IPS Service and my Employment Specialist’s help.  I have told my friends and family about it and would recommend anyone to engage with support with work and wider mental health support. I also would like to thank the mental health team and the professionals there for their support even when it was just letting me talk through my feelings.  If I hadn’t got the help, God knows where I would be now and wouldn’t know what to do with my life. </a:t>
            </a:r>
          </a:p>
        </p:txBody>
      </p:sp>
      <p:sp>
        <p:nvSpPr>
          <p:cNvPr name="TextBox 13" id="13"/>
          <p:cNvSpPr txBox="true"/>
          <p:nvPr/>
        </p:nvSpPr>
        <p:spPr>
          <a:xfrm rot="39461">
            <a:off x="1312519" y="918150"/>
            <a:ext cx="2780291" cy="3539490"/>
          </a:xfrm>
          <a:prstGeom prst="rect">
            <a:avLst/>
          </a:prstGeom>
        </p:spPr>
        <p:txBody>
          <a:bodyPr anchor="t" rtlCol="false" tIns="0" lIns="0" bIns="0" rIns="0">
            <a:spAutoFit/>
          </a:bodyPr>
          <a:lstStyle/>
          <a:p>
            <a:pPr algn="just">
              <a:lnSpc>
                <a:spcPts val="2340"/>
              </a:lnSpc>
            </a:pPr>
          </a:p>
          <a:p>
            <a:pPr algn="just">
              <a:lnSpc>
                <a:spcPts val="2340"/>
              </a:lnSpc>
              <a:spcBef>
                <a:spcPct val="0"/>
              </a:spcBef>
            </a:pPr>
            <a:r>
              <a:rPr lang="en-US" sz="1800">
                <a:solidFill>
                  <a:srgbClr val="000000"/>
                </a:solidFill>
                <a:latin typeface="Open Sauce"/>
                <a:ea typeface="Open Sauce"/>
                <a:cs typeface="Open Sauce"/>
                <a:sym typeface="Open Sauce"/>
              </a:rPr>
              <a:t>I</a:t>
            </a:r>
            <a:r>
              <a:rPr lang="en-US" sz="1800">
                <a:solidFill>
                  <a:srgbClr val="000000"/>
                </a:solidFill>
                <a:latin typeface="Open Sauce"/>
                <a:ea typeface="Open Sauce"/>
                <a:cs typeface="Open Sauce"/>
                <a:sym typeface="Open Sauce"/>
              </a:rPr>
              <a:t> often found things very difficult because English is not my first language and following events is hard for me. My ES removed this barrier for me and opened the door for me to understand the processes I was going through </a:t>
            </a:r>
          </a:p>
          <a:p>
            <a:pPr algn="just">
              <a:lnSpc>
                <a:spcPts val="2340"/>
              </a:lnSpc>
              <a:spcBef>
                <a:spcPct val="0"/>
              </a:spcBef>
            </a:pPr>
          </a:p>
        </p:txBody>
      </p:sp>
      <p:sp>
        <p:nvSpPr>
          <p:cNvPr name="TextBox 14" id="14"/>
          <p:cNvSpPr txBox="true"/>
          <p:nvPr/>
        </p:nvSpPr>
        <p:spPr>
          <a:xfrm rot="39461">
            <a:off x="-864166" y="141818"/>
            <a:ext cx="2948975" cy="3232080"/>
          </a:xfrm>
          <a:prstGeom prst="rect">
            <a:avLst/>
          </a:prstGeom>
        </p:spPr>
        <p:txBody>
          <a:bodyPr anchor="t" rtlCol="false" tIns="0" lIns="0" bIns="0" rIns="0">
            <a:spAutoFit/>
          </a:bodyPr>
          <a:lstStyle/>
          <a:p>
            <a:pPr algn="ctr">
              <a:lnSpc>
                <a:spcPts val="26007"/>
              </a:lnSpc>
              <a:spcBef>
                <a:spcPct val="0"/>
              </a:spcBef>
            </a:pPr>
            <a:r>
              <a:rPr lang="en-US" sz="20005">
                <a:solidFill>
                  <a:srgbClr val="000000"/>
                </a:solidFill>
                <a:latin typeface="Open Sauce"/>
                <a:ea typeface="Open Sauce"/>
                <a:cs typeface="Open Sauce"/>
                <a:sym typeface="Open Sauce"/>
              </a:rPr>
              <a:t>“</a:t>
            </a:r>
          </a:p>
        </p:txBody>
      </p:sp>
      <p:sp>
        <p:nvSpPr>
          <p:cNvPr name="TextBox 15" id="15"/>
          <p:cNvSpPr txBox="true"/>
          <p:nvPr/>
        </p:nvSpPr>
        <p:spPr>
          <a:xfrm rot="39461">
            <a:off x="3171486" y="2981579"/>
            <a:ext cx="2948975" cy="3232080"/>
          </a:xfrm>
          <a:prstGeom prst="rect">
            <a:avLst/>
          </a:prstGeom>
        </p:spPr>
        <p:txBody>
          <a:bodyPr anchor="t" rtlCol="false" tIns="0" lIns="0" bIns="0" rIns="0">
            <a:spAutoFit/>
          </a:bodyPr>
          <a:lstStyle/>
          <a:p>
            <a:pPr algn="ctr">
              <a:lnSpc>
                <a:spcPts val="26007"/>
              </a:lnSpc>
              <a:spcBef>
                <a:spcPct val="0"/>
              </a:spcBef>
            </a:pPr>
            <a:r>
              <a:rPr lang="en-US" sz="20005">
                <a:solidFill>
                  <a:srgbClr val="000000"/>
                </a:solidFill>
                <a:latin typeface="Open Sauce"/>
                <a:ea typeface="Open Sauce"/>
                <a:cs typeface="Open Sauce"/>
                <a:sym typeface="Open Sauce"/>
              </a:rPr>
              <a:t>”</a:t>
            </a:r>
          </a:p>
        </p:txBody>
      </p:sp>
      <p:grpSp>
        <p:nvGrpSpPr>
          <p:cNvPr name="Group 16" id="16"/>
          <p:cNvGrpSpPr/>
          <p:nvPr/>
        </p:nvGrpSpPr>
        <p:grpSpPr>
          <a:xfrm rot="0">
            <a:off x="-737374" y="8355802"/>
            <a:ext cx="2277808" cy="227780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09575" cap="sq">
              <a:solidFill>
                <a:srgbClr val="004379">
                  <a:alpha val="76863"/>
                </a:srgbClr>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sp>
        <p:nvSpPr>
          <p:cNvPr name="TextBox 19" id="19"/>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000000"/>
                </a:solidFill>
                <a:latin typeface="Open Sauce"/>
                <a:ea typeface="Open Sauce"/>
                <a:cs typeface="Open Sauce"/>
                <a:sym typeface="Open Sauce"/>
              </a:rPr>
              <a:t>07</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15352" y="-2473714"/>
            <a:ext cx="5578401" cy="557840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115797">
                  <a:alpha val="57647"/>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5" id="5"/>
          <p:cNvGrpSpPr/>
          <p:nvPr/>
        </p:nvGrpSpPr>
        <p:grpSpPr>
          <a:xfrm rot="0">
            <a:off x="1768640" y="1923193"/>
            <a:ext cx="783306" cy="78330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00025" cap="sq">
              <a:solidFill>
                <a:srgbClr val="004379"/>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8" id="8"/>
          <p:cNvGrpSpPr/>
          <p:nvPr/>
        </p:nvGrpSpPr>
        <p:grpSpPr>
          <a:xfrm rot="0">
            <a:off x="378087" y="4043775"/>
            <a:ext cx="17317765" cy="4543059"/>
            <a:chOff x="0" y="0"/>
            <a:chExt cx="4561057" cy="1196526"/>
          </a:xfrm>
        </p:grpSpPr>
        <p:sp>
          <p:nvSpPr>
            <p:cNvPr name="Freeform 9" id="9"/>
            <p:cNvSpPr/>
            <p:nvPr/>
          </p:nvSpPr>
          <p:spPr>
            <a:xfrm flipH="false" flipV="false" rot="0">
              <a:off x="0" y="0"/>
              <a:ext cx="4561057" cy="1196526"/>
            </a:xfrm>
            <a:custGeom>
              <a:avLst/>
              <a:gdLst/>
              <a:ahLst/>
              <a:cxnLst/>
              <a:rect r="r" b="b" t="t" l="l"/>
              <a:pathLst>
                <a:path h="1196526" w="4561057">
                  <a:moveTo>
                    <a:pt x="11176" y="0"/>
                  </a:moveTo>
                  <a:lnTo>
                    <a:pt x="4549881" y="0"/>
                  </a:lnTo>
                  <a:cubicBezTo>
                    <a:pt x="4552845" y="0"/>
                    <a:pt x="4555688" y="1177"/>
                    <a:pt x="4557784" y="3273"/>
                  </a:cubicBezTo>
                  <a:cubicBezTo>
                    <a:pt x="4559880" y="5369"/>
                    <a:pt x="4561057" y="8212"/>
                    <a:pt x="4561057" y="11176"/>
                  </a:cubicBezTo>
                  <a:lnTo>
                    <a:pt x="4561057" y="1185350"/>
                  </a:lnTo>
                  <a:cubicBezTo>
                    <a:pt x="4561057" y="1188314"/>
                    <a:pt x="4559880" y="1191156"/>
                    <a:pt x="4557784" y="1193252"/>
                  </a:cubicBezTo>
                  <a:cubicBezTo>
                    <a:pt x="4555688" y="1195348"/>
                    <a:pt x="4552845" y="1196526"/>
                    <a:pt x="4549881" y="1196526"/>
                  </a:cubicBezTo>
                  <a:lnTo>
                    <a:pt x="11176" y="1196526"/>
                  </a:lnTo>
                  <a:cubicBezTo>
                    <a:pt x="8212" y="1196526"/>
                    <a:pt x="5369" y="1195348"/>
                    <a:pt x="3273" y="1193252"/>
                  </a:cubicBezTo>
                  <a:cubicBezTo>
                    <a:pt x="1177" y="1191156"/>
                    <a:pt x="0" y="1188314"/>
                    <a:pt x="0" y="1185350"/>
                  </a:cubicBezTo>
                  <a:lnTo>
                    <a:pt x="0" y="11176"/>
                  </a:lnTo>
                  <a:cubicBezTo>
                    <a:pt x="0" y="8212"/>
                    <a:pt x="1177" y="5369"/>
                    <a:pt x="3273" y="3273"/>
                  </a:cubicBezTo>
                  <a:cubicBezTo>
                    <a:pt x="5369" y="1177"/>
                    <a:pt x="8212" y="0"/>
                    <a:pt x="11176" y="0"/>
                  </a:cubicBezTo>
                  <a:close/>
                </a:path>
              </a:pathLst>
            </a:custGeom>
            <a:solidFill>
              <a:srgbClr val="115797"/>
            </a:solidFill>
            <a:ln cap="rnd">
              <a:noFill/>
              <a:prstDash val="solid"/>
              <a:round/>
            </a:ln>
          </p:spPr>
        </p:sp>
        <p:sp>
          <p:nvSpPr>
            <p:cNvPr name="TextBox 10" id="10"/>
            <p:cNvSpPr txBox="true"/>
            <p:nvPr/>
          </p:nvSpPr>
          <p:spPr>
            <a:xfrm>
              <a:off x="0" y="-19050"/>
              <a:ext cx="4561057" cy="1215576"/>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1" id="11"/>
          <p:cNvSpPr/>
          <p:nvPr/>
        </p:nvSpPr>
        <p:spPr>
          <a:xfrm flipH="false" flipV="false" rot="-10800000">
            <a:off x="391563" y="8586834"/>
            <a:ext cx="17317765" cy="552671"/>
          </a:xfrm>
          <a:custGeom>
            <a:avLst/>
            <a:gdLst/>
            <a:ahLst/>
            <a:cxnLst/>
            <a:rect r="r" b="b" t="t" l="l"/>
            <a:pathLst>
              <a:path h="552671" w="17317765">
                <a:moveTo>
                  <a:pt x="0" y="0"/>
                </a:moveTo>
                <a:lnTo>
                  <a:pt x="17317765" y="0"/>
                </a:lnTo>
                <a:lnTo>
                  <a:pt x="17317765" y="552672"/>
                </a:lnTo>
                <a:lnTo>
                  <a:pt x="0" y="552672"/>
                </a:lnTo>
                <a:lnTo>
                  <a:pt x="0" y="0"/>
                </a:lnTo>
                <a:close/>
              </a:path>
            </a:pathLst>
          </a:custGeom>
          <a:blipFill>
            <a:blip r:embed="rId2">
              <a:alphaModFix amt="49000"/>
            </a:blip>
            <a:stretch>
              <a:fillRect l="-14764" t="-213673" r="-1900" b="-737331"/>
            </a:stretch>
          </a:blipFill>
        </p:spPr>
      </p:sp>
      <p:sp>
        <p:nvSpPr>
          <p:cNvPr name="TextBox 12" id="12"/>
          <p:cNvSpPr txBox="true"/>
          <p:nvPr/>
        </p:nvSpPr>
        <p:spPr>
          <a:xfrm rot="0">
            <a:off x="761926" y="4369982"/>
            <a:ext cx="16577039" cy="3823970"/>
          </a:xfrm>
          <a:prstGeom prst="rect">
            <a:avLst/>
          </a:prstGeom>
        </p:spPr>
        <p:txBody>
          <a:bodyPr anchor="t" rtlCol="false" tIns="0" lIns="0" bIns="0" rIns="0">
            <a:spAutoFit/>
          </a:bodyPr>
          <a:lstStyle/>
          <a:p>
            <a:pPr algn="just">
              <a:lnSpc>
                <a:spcPts val="2559"/>
              </a:lnSpc>
            </a:pPr>
            <a:r>
              <a:rPr lang="en-US" sz="1599">
                <a:solidFill>
                  <a:srgbClr val="FDFBFB"/>
                </a:solidFill>
                <a:latin typeface="Open Sauce"/>
                <a:ea typeface="Open Sauce"/>
                <a:cs typeface="Open Sauce"/>
                <a:sym typeface="Open Sauce"/>
              </a:rPr>
              <a:t>I was under CMHT, having had an episode, to sort my medication.  When I started to feel better it was suggested to involve IPS rather than a psychiatric nurse.  I was so low, and didn’t have direction or know what I was capable of. Working with an Employment Specialist (ES) I was able to narrow down what I can do. The ES supported me to volunteer in a charity shop which I started to enjoy.  We continued looking at what I would like to do and I worked out I would like to be a Teaching Assistant.  The ES supported me to a volunteering role within the school.  I am hoping to get a part time job as a Teaching Assistant. The ES is supporting this and looking for roles. </a:t>
            </a:r>
          </a:p>
          <a:p>
            <a:pPr algn="just">
              <a:lnSpc>
                <a:spcPts val="1599"/>
              </a:lnSpc>
            </a:pPr>
          </a:p>
          <a:p>
            <a:pPr algn="just">
              <a:lnSpc>
                <a:spcPts val="2559"/>
              </a:lnSpc>
            </a:pPr>
            <a:r>
              <a:rPr lang="en-US" sz="1599">
                <a:solidFill>
                  <a:srgbClr val="FDFBFB"/>
                </a:solidFill>
                <a:latin typeface="Open Sauce"/>
                <a:ea typeface="Open Sauce"/>
                <a:cs typeface="Open Sauce"/>
                <a:sym typeface="Open Sauce"/>
              </a:rPr>
              <a:t>I was nervous when I first met the ES but now I feel confident to discuss anything about employment.  I didn’t know what to expect at the beginning.  He has also supported me with the transition to UC. </a:t>
            </a:r>
          </a:p>
          <a:p>
            <a:pPr algn="just">
              <a:lnSpc>
                <a:spcPts val="1599"/>
              </a:lnSpc>
            </a:pPr>
          </a:p>
          <a:p>
            <a:pPr algn="just">
              <a:lnSpc>
                <a:spcPts val="2559"/>
              </a:lnSpc>
            </a:pPr>
            <a:r>
              <a:rPr lang="en-US" sz="1599">
                <a:solidFill>
                  <a:srgbClr val="FDFBFB"/>
                </a:solidFill>
                <a:latin typeface="Open Sauce"/>
                <a:ea typeface="Open Sauce"/>
                <a:cs typeface="Open Sauce"/>
                <a:sym typeface="Open Sauce"/>
              </a:rPr>
              <a:t>If the ES doesn’t know something he will always go away and look into it. The ES suggested using a Peer Mentor (PM) for support.  I was happy about that as it is good to talk about things not necessarily related to employment.  This included any problems with my mental health or home life.  I have found this very beneficial.</a:t>
            </a:r>
          </a:p>
          <a:p>
            <a:pPr algn="just">
              <a:lnSpc>
                <a:spcPts val="1599"/>
              </a:lnSpc>
            </a:pPr>
          </a:p>
          <a:p>
            <a:pPr algn="just">
              <a:lnSpc>
                <a:spcPts val="2559"/>
              </a:lnSpc>
            </a:pPr>
            <a:r>
              <a:rPr lang="en-US" sz="1599">
                <a:solidFill>
                  <a:srgbClr val="FDFBFB"/>
                </a:solidFill>
                <a:latin typeface="Open Sauce"/>
                <a:ea typeface="Open Sauce"/>
                <a:cs typeface="Open Sauce"/>
                <a:sym typeface="Open Sauce"/>
              </a:rPr>
              <a:t>Working helps me feel better about myself, financially I will be better off, leads to friendships, gives me meaning and I feel worthwhile.</a:t>
            </a:r>
          </a:p>
          <a:p>
            <a:pPr algn="just">
              <a:lnSpc>
                <a:spcPts val="2559"/>
              </a:lnSpc>
            </a:pPr>
            <a:r>
              <a:rPr lang="en-US" sz="1599">
                <a:solidFill>
                  <a:srgbClr val="FDFBFB"/>
                </a:solidFill>
                <a:latin typeface="Open Sauce"/>
                <a:ea typeface="Open Sauce"/>
                <a:cs typeface="Open Sauce"/>
                <a:sym typeface="Open Sauce"/>
              </a:rPr>
              <a:t>If someone is offered IPS I would suggest they accept it as it is helpful.  IPS has helped me feel more engaged and hopeful for the future.</a:t>
            </a:r>
          </a:p>
        </p:txBody>
      </p:sp>
      <p:grpSp>
        <p:nvGrpSpPr>
          <p:cNvPr name="Group 13" id="13"/>
          <p:cNvGrpSpPr/>
          <p:nvPr/>
        </p:nvGrpSpPr>
        <p:grpSpPr>
          <a:xfrm rot="0">
            <a:off x="4764827" y="723877"/>
            <a:ext cx="8165746" cy="4270096"/>
            <a:chOff x="0" y="0"/>
            <a:chExt cx="10887661" cy="5693462"/>
          </a:xfrm>
        </p:grpSpPr>
        <p:sp>
          <p:nvSpPr>
            <p:cNvPr name="TextBox 14" id="14"/>
            <p:cNvSpPr txBox="true"/>
            <p:nvPr/>
          </p:nvSpPr>
          <p:spPr>
            <a:xfrm rot="0">
              <a:off x="2796236" y="1250811"/>
              <a:ext cx="5362857" cy="1957070"/>
            </a:xfrm>
            <a:prstGeom prst="rect">
              <a:avLst/>
            </a:prstGeom>
          </p:spPr>
          <p:txBody>
            <a:bodyPr anchor="t" rtlCol="false" tIns="0" lIns="0" bIns="0" rIns="0">
              <a:spAutoFit/>
            </a:bodyPr>
            <a:lstStyle/>
            <a:p>
              <a:pPr algn="just">
                <a:lnSpc>
                  <a:spcPts val="2340"/>
                </a:lnSpc>
                <a:spcBef>
                  <a:spcPct val="0"/>
                </a:spcBef>
              </a:pPr>
              <a:r>
                <a:rPr lang="en-US" sz="1800">
                  <a:solidFill>
                    <a:srgbClr val="000000"/>
                  </a:solidFill>
                  <a:latin typeface="Open Sauce"/>
                  <a:ea typeface="Open Sauce"/>
                  <a:cs typeface="Open Sauce"/>
                  <a:sym typeface="Open Sauce"/>
                </a:rPr>
                <a:t>If someone is offered IPS I would suggest they accept it as it is helpful. IPS has helped me feel more engaged and hopeful for the future.</a:t>
              </a:r>
            </a:p>
          </p:txBody>
        </p:sp>
        <p:sp>
          <p:nvSpPr>
            <p:cNvPr name="TextBox 15" id="15"/>
            <p:cNvSpPr txBox="true"/>
            <p:nvPr/>
          </p:nvSpPr>
          <p:spPr>
            <a:xfrm rot="0">
              <a:off x="0" y="-190500"/>
              <a:ext cx="3931966" cy="4245940"/>
            </a:xfrm>
            <a:prstGeom prst="rect">
              <a:avLst/>
            </a:prstGeom>
          </p:spPr>
          <p:txBody>
            <a:bodyPr anchor="t" rtlCol="false" tIns="0" lIns="0" bIns="0" rIns="0">
              <a:spAutoFit/>
            </a:bodyPr>
            <a:lstStyle/>
            <a:p>
              <a:pPr algn="ctr">
                <a:lnSpc>
                  <a:spcPts val="26007"/>
                </a:lnSpc>
                <a:spcBef>
                  <a:spcPct val="0"/>
                </a:spcBef>
              </a:pPr>
              <a:r>
                <a:rPr lang="en-US" sz="20005">
                  <a:solidFill>
                    <a:srgbClr val="000000"/>
                  </a:solidFill>
                  <a:latin typeface="Open Sauce"/>
                  <a:ea typeface="Open Sauce"/>
                  <a:cs typeface="Open Sauce"/>
                  <a:sym typeface="Open Sauce"/>
                </a:rPr>
                <a:t>“</a:t>
              </a:r>
            </a:p>
          </p:txBody>
        </p:sp>
        <p:sp>
          <p:nvSpPr>
            <p:cNvPr name="TextBox 16" id="16"/>
            <p:cNvSpPr txBox="true"/>
            <p:nvPr/>
          </p:nvSpPr>
          <p:spPr>
            <a:xfrm rot="0">
              <a:off x="6955695" y="1447522"/>
              <a:ext cx="3931966" cy="4245940"/>
            </a:xfrm>
            <a:prstGeom prst="rect">
              <a:avLst/>
            </a:prstGeom>
          </p:spPr>
          <p:txBody>
            <a:bodyPr anchor="t" rtlCol="false" tIns="0" lIns="0" bIns="0" rIns="0">
              <a:spAutoFit/>
            </a:bodyPr>
            <a:lstStyle/>
            <a:p>
              <a:pPr algn="ctr">
                <a:lnSpc>
                  <a:spcPts val="26007"/>
                </a:lnSpc>
                <a:spcBef>
                  <a:spcPct val="0"/>
                </a:spcBef>
              </a:pPr>
              <a:r>
                <a:rPr lang="en-US" sz="20005">
                  <a:solidFill>
                    <a:srgbClr val="000000"/>
                  </a:solidFill>
                  <a:latin typeface="Open Sauce"/>
                  <a:ea typeface="Open Sauce"/>
                  <a:cs typeface="Open Sauce"/>
                  <a:sym typeface="Open Sauce"/>
                </a:rPr>
                <a:t>”</a:t>
              </a:r>
            </a:p>
          </p:txBody>
        </p:sp>
      </p:grpSp>
      <p:sp>
        <p:nvSpPr>
          <p:cNvPr name="TextBox 17" id="17"/>
          <p:cNvSpPr txBox="true"/>
          <p:nvPr/>
        </p:nvSpPr>
        <p:spPr>
          <a:xfrm rot="0">
            <a:off x="16113923" y="9576219"/>
            <a:ext cx="1460900" cy="290195"/>
          </a:xfrm>
          <a:prstGeom prst="rect">
            <a:avLst/>
          </a:prstGeom>
        </p:spPr>
        <p:txBody>
          <a:bodyPr anchor="t" rtlCol="false" tIns="0" lIns="0" bIns="0" rIns="0">
            <a:spAutoFit/>
          </a:bodyPr>
          <a:lstStyle/>
          <a:p>
            <a:pPr algn="ctr">
              <a:lnSpc>
                <a:spcPts val="2470"/>
              </a:lnSpc>
              <a:spcBef>
                <a:spcPct val="0"/>
              </a:spcBef>
            </a:pPr>
            <a:r>
              <a:rPr lang="en-US" sz="1900">
                <a:solidFill>
                  <a:srgbClr val="000000"/>
                </a:solidFill>
                <a:latin typeface="Open Sauce"/>
                <a:ea typeface="Open Sauce"/>
                <a:cs typeface="Open Sauce"/>
                <a:sym typeface="Open Sauce"/>
              </a:rPr>
              <a:t>08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DAGhbkzExio</dc:identifier>
  <dcterms:modified xsi:type="dcterms:W3CDTF">2011-08-01T06:04:30Z</dcterms:modified>
  <cp:revision>1</cp:revision>
  <dc:title>IPS Employment Stories March 2025</dc:title>
</cp:coreProperties>
</file>